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6858000" cy="9144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4350" y="2834640"/>
            <a:ext cx="5829300" cy="192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28700" y="5120640"/>
            <a:ext cx="48006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404040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919"/>
              </a:lnSpc>
            </a:pPr>
            <a:r>
              <a:rPr dirty="0"/>
              <a:t>Contact : </a:t>
            </a:r>
            <a:r>
              <a:rPr dirty="0" spc="-5"/>
              <a:t>CrmCem@naver.com</a:t>
            </a:r>
            <a:r>
              <a:rPr dirty="0" spc="220"/>
              <a:t> </a:t>
            </a:r>
            <a:r>
              <a:rPr dirty="0"/>
              <a:t>02)2655-9898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404040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919"/>
              </a:lnSpc>
            </a:pPr>
            <a:r>
              <a:rPr dirty="0" spc="5"/>
              <a:t>C</a:t>
            </a:r>
            <a:r>
              <a:rPr dirty="0"/>
              <a:t>o</a:t>
            </a:r>
            <a:r>
              <a:rPr dirty="0" spc="-5"/>
              <a:t>p</a:t>
            </a:r>
            <a:r>
              <a:rPr dirty="0"/>
              <a:t>yr</a:t>
            </a:r>
            <a:r>
              <a:rPr dirty="0" spc="-10"/>
              <a:t>i</a:t>
            </a:r>
            <a:r>
              <a:rPr dirty="0" spc="-5"/>
              <a:t>g</a:t>
            </a:r>
            <a:r>
              <a:rPr dirty="0"/>
              <a:t>htⓒ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0AFEF"/>
                </a:solidFill>
                <a:latin typeface="Malgun Gothic"/>
                <a:cs typeface="Malgun Gothic"/>
              </a:defRPr>
            </a:lvl1pPr>
          </a:lstStyle>
          <a:p>
            <a:pPr marL="25400">
              <a:lnSpc>
                <a:spcPts val="111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852927" y="7658100"/>
            <a:ext cx="1275588" cy="585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21335"/>
            <a:ext cx="6858000" cy="3686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13716" y="2267711"/>
            <a:ext cx="6844283" cy="14401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404040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919"/>
              </a:lnSpc>
            </a:pPr>
            <a:r>
              <a:rPr dirty="0"/>
              <a:t>Contact : </a:t>
            </a:r>
            <a:r>
              <a:rPr dirty="0" spc="-5"/>
              <a:t>CrmCem@naver.com</a:t>
            </a:r>
            <a:r>
              <a:rPr dirty="0" spc="220"/>
              <a:t> </a:t>
            </a:r>
            <a:r>
              <a:rPr dirty="0"/>
              <a:t>02)2655-9898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404040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919"/>
              </a:lnSpc>
            </a:pPr>
            <a:r>
              <a:rPr dirty="0" spc="5"/>
              <a:t>C</a:t>
            </a:r>
            <a:r>
              <a:rPr dirty="0"/>
              <a:t>o</a:t>
            </a:r>
            <a:r>
              <a:rPr dirty="0" spc="-5"/>
              <a:t>p</a:t>
            </a:r>
            <a:r>
              <a:rPr dirty="0"/>
              <a:t>yr</a:t>
            </a:r>
            <a:r>
              <a:rPr dirty="0" spc="-10"/>
              <a:t>i</a:t>
            </a:r>
            <a:r>
              <a:rPr dirty="0" spc="-5"/>
              <a:t>g</a:t>
            </a:r>
            <a:r>
              <a:rPr dirty="0"/>
              <a:t>htⓒ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0AFEF"/>
                </a:solidFill>
                <a:latin typeface="Malgun Gothic"/>
                <a:cs typeface="Malgun Gothic"/>
              </a:defRPr>
            </a:lvl1pPr>
          </a:lstStyle>
          <a:p>
            <a:pPr marL="25400">
              <a:lnSpc>
                <a:spcPts val="111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42900" y="2103120"/>
            <a:ext cx="298323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531870" y="2103120"/>
            <a:ext cx="298323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404040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919"/>
              </a:lnSpc>
            </a:pPr>
            <a:r>
              <a:rPr dirty="0"/>
              <a:t>Contact : </a:t>
            </a:r>
            <a:r>
              <a:rPr dirty="0" spc="-5"/>
              <a:t>CrmCem@naver.com</a:t>
            </a:r>
            <a:r>
              <a:rPr dirty="0" spc="220"/>
              <a:t> </a:t>
            </a:r>
            <a:r>
              <a:rPr dirty="0"/>
              <a:t>02)2655-9898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404040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919"/>
              </a:lnSpc>
            </a:pPr>
            <a:r>
              <a:rPr dirty="0" spc="5"/>
              <a:t>C</a:t>
            </a:r>
            <a:r>
              <a:rPr dirty="0"/>
              <a:t>o</a:t>
            </a:r>
            <a:r>
              <a:rPr dirty="0" spc="-5"/>
              <a:t>p</a:t>
            </a:r>
            <a:r>
              <a:rPr dirty="0"/>
              <a:t>yr</a:t>
            </a:r>
            <a:r>
              <a:rPr dirty="0" spc="-10"/>
              <a:t>i</a:t>
            </a:r>
            <a:r>
              <a:rPr dirty="0" spc="-5"/>
              <a:t>g</a:t>
            </a:r>
            <a:r>
              <a:rPr dirty="0"/>
              <a:t>htⓒ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0AFEF"/>
                </a:solidFill>
                <a:latin typeface="Malgun Gothic"/>
                <a:cs typeface="Malgun Gothic"/>
              </a:defRPr>
            </a:lvl1pPr>
          </a:lstStyle>
          <a:p>
            <a:pPr marL="25400">
              <a:lnSpc>
                <a:spcPts val="111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404040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919"/>
              </a:lnSpc>
            </a:pPr>
            <a:r>
              <a:rPr dirty="0"/>
              <a:t>Contact : </a:t>
            </a:r>
            <a:r>
              <a:rPr dirty="0" spc="-5"/>
              <a:t>CrmCem@naver.com</a:t>
            </a:r>
            <a:r>
              <a:rPr dirty="0" spc="220"/>
              <a:t> </a:t>
            </a:r>
            <a:r>
              <a:rPr dirty="0"/>
              <a:t>02)2655-9898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404040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919"/>
              </a:lnSpc>
            </a:pPr>
            <a:r>
              <a:rPr dirty="0" spc="5"/>
              <a:t>C</a:t>
            </a:r>
            <a:r>
              <a:rPr dirty="0"/>
              <a:t>o</a:t>
            </a:r>
            <a:r>
              <a:rPr dirty="0" spc="-5"/>
              <a:t>p</a:t>
            </a:r>
            <a:r>
              <a:rPr dirty="0"/>
              <a:t>yr</a:t>
            </a:r>
            <a:r>
              <a:rPr dirty="0" spc="-10"/>
              <a:t>i</a:t>
            </a:r>
            <a:r>
              <a:rPr dirty="0" spc="-5"/>
              <a:t>g</a:t>
            </a:r>
            <a:r>
              <a:rPr dirty="0"/>
              <a:t>htⓒ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0AFEF"/>
                </a:solidFill>
                <a:latin typeface="Malgun Gothic"/>
                <a:cs typeface="Malgun Gothic"/>
              </a:defRPr>
            </a:lvl1pPr>
          </a:lstStyle>
          <a:p>
            <a:pPr marL="25400">
              <a:lnSpc>
                <a:spcPts val="111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404040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919"/>
              </a:lnSpc>
            </a:pPr>
            <a:r>
              <a:rPr dirty="0"/>
              <a:t>Contact : </a:t>
            </a:r>
            <a:r>
              <a:rPr dirty="0" spc="-5"/>
              <a:t>CrmCem@naver.com</a:t>
            </a:r>
            <a:r>
              <a:rPr dirty="0" spc="220"/>
              <a:t> </a:t>
            </a:r>
            <a:r>
              <a:rPr dirty="0"/>
              <a:t>02)2655-9898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404040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919"/>
              </a:lnSpc>
            </a:pPr>
            <a:r>
              <a:rPr dirty="0" spc="5"/>
              <a:t>C</a:t>
            </a:r>
            <a:r>
              <a:rPr dirty="0"/>
              <a:t>o</a:t>
            </a:r>
            <a:r>
              <a:rPr dirty="0" spc="-5"/>
              <a:t>p</a:t>
            </a:r>
            <a:r>
              <a:rPr dirty="0"/>
              <a:t>yr</a:t>
            </a:r>
            <a:r>
              <a:rPr dirty="0" spc="-10"/>
              <a:t>i</a:t>
            </a:r>
            <a:r>
              <a:rPr dirty="0" spc="-5"/>
              <a:t>g</a:t>
            </a:r>
            <a:r>
              <a:rPr dirty="0"/>
              <a:t>htⓒ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0AFEF"/>
                </a:solidFill>
                <a:latin typeface="Malgun Gothic"/>
                <a:cs typeface="Malgun Gothic"/>
              </a:defRPr>
            </a:lvl1pPr>
          </a:lstStyle>
          <a:p>
            <a:pPr marL="25400">
              <a:lnSpc>
                <a:spcPts val="111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1627" y="758951"/>
            <a:ext cx="6715125" cy="169545"/>
          </a:xfrm>
          <a:custGeom>
            <a:avLst/>
            <a:gdLst/>
            <a:ahLst/>
            <a:cxnLst/>
            <a:rect l="l" t="t" r="r" b="b"/>
            <a:pathLst>
              <a:path w="6715125" h="169544">
                <a:moveTo>
                  <a:pt x="0" y="169164"/>
                </a:moveTo>
                <a:lnTo>
                  <a:pt x="6714744" y="169164"/>
                </a:lnTo>
                <a:lnTo>
                  <a:pt x="6714744" y="0"/>
                </a:lnTo>
                <a:lnTo>
                  <a:pt x="0" y="0"/>
                </a:lnTo>
                <a:lnTo>
                  <a:pt x="0" y="16916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71627" y="64007"/>
            <a:ext cx="6715125" cy="695325"/>
          </a:xfrm>
          <a:custGeom>
            <a:avLst/>
            <a:gdLst/>
            <a:ahLst/>
            <a:cxnLst/>
            <a:rect l="l" t="t" r="r" b="b"/>
            <a:pathLst>
              <a:path w="6715125" h="695325">
                <a:moveTo>
                  <a:pt x="0" y="694944"/>
                </a:moveTo>
                <a:lnTo>
                  <a:pt x="6714744" y="694944"/>
                </a:lnTo>
                <a:lnTo>
                  <a:pt x="6714744" y="0"/>
                </a:lnTo>
                <a:lnTo>
                  <a:pt x="0" y="0"/>
                </a:lnTo>
                <a:lnTo>
                  <a:pt x="0" y="694944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71627" y="8859010"/>
            <a:ext cx="6715125" cy="213360"/>
          </a:xfrm>
          <a:custGeom>
            <a:avLst/>
            <a:gdLst/>
            <a:ahLst/>
            <a:cxnLst/>
            <a:rect l="l" t="t" r="r" b="b"/>
            <a:pathLst>
              <a:path w="6715125" h="213359">
                <a:moveTo>
                  <a:pt x="0" y="213360"/>
                </a:moveTo>
                <a:lnTo>
                  <a:pt x="6714744" y="213360"/>
                </a:lnTo>
                <a:lnTo>
                  <a:pt x="6714744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6120384" y="8842247"/>
            <a:ext cx="548639" cy="2042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1675" y="2694178"/>
            <a:ext cx="6454648" cy="914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2900" y="2103120"/>
            <a:ext cx="617220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50368" y="8908453"/>
            <a:ext cx="2150110" cy="1276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404040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919"/>
              </a:lnSpc>
            </a:pPr>
            <a:r>
              <a:rPr dirty="0"/>
              <a:t>Contact : </a:t>
            </a:r>
            <a:r>
              <a:rPr dirty="0" spc="-5"/>
              <a:t>CrmCem@naver.com</a:t>
            </a:r>
            <a:r>
              <a:rPr dirty="0" spc="220"/>
              <a:t> </a:t>
            </a:r>
            <a:r>
              <a:rPr dirty="0"/>
              <a:t>02)2655-9898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520690" y="8908453"/>
            <a:ext cx="581660" cy="1276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404040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919"/>
              </a:lnSpc>
            </a:pPr>
            <a:r>
              <a:rPr dirty="0" spc="5"/>
              <a:t>C</a:t>
            </a:r>
            <a:r>
              <a:rPr dirty="0"/>
              <a:t>o</a:t>
            </a:r>
            <a:r>
              <a:rPr dirty="0" spc="-5"/>
              <a:t>p</a:t>
            </a:r>
            <a:r>
              <a:rPr dirty="0"/>
              <a:t>yr</a:t>
            </a:r>
            <a:r>
              <a:rPr dirty="0" spc="-10"/>
              <a:t>i</a:t>
            </a:r>
            <a:r>
              <a:rPr dirty="0" spc="-5"/>
              <a:t>g</a:t>
            </a:r>
            <a:r>
              <a:rPr dirty="0"/>
              <a:t>htⓒ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341115" y="8928429"/>
            <a:ext cx="236854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00AFEF"/>
                </a:solidFill>
                <a:latin typeface="Malgun Gothic"/>
                <a:cs typeface="Malgun Gothic"/>
              </a:defRPr>
            </a:lvl1pPr>
          </a:lstStyle>
          <a:p>
            <a:pPr marL="25400">
              <a:lnSpc>
                <a:spcPts val="111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Relationship Id="rId3" Type="http://schemas.openxmlformats.org/officeDocument/2006/relationships/image" Target="../media/image46.png"/><Relationship Id="rId4" Type="http://schemas.openxmlformats.org/officeDocument/2006/relationships/image" Target="../media/image47.jpg"/><Relationship Id="rId5" Type="http://schemas.openxmlformats.org/officeDocument/2006/relationships/image" Target="../media/image48.png"/><Relationship Id="rId6" Type="http://schemas.openxmlformats.org/officeDocument/2006/relationships/image" Target="../media/image49.jpg"/><Relationship Id="rId7" Type="http://schemas.openxmlformats.org/officeDocument/2006/relationships/image" Target="../media/image50.png"/><Relationship Id="rId8" Type="http://schemas.openxmlformats.org/officeDocument/2006/relationships/image" Target="../media/image51.jpg"/><Relationship Id="rId9" Type="http://schemas.openxmlformats.org/officeDocument/2006/relationships/image" Target="../media/image52.png"/><Relationship Id="rId10" Type="http://schemas.openxmlformats.org/officeDocument/2006/relationships/image" Target="../media/image53.jpg"/><Relationship Id="rId11" Type="http://schemas.openxmlformats.org/officeDocument/2006/relationships/hyperlink" Target="mailto:CrmCem@naver.com" TargetMode="Externa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CrmCem@naver.com" TargetMode="External"/><Relationship Id="rId3" Type="http://schemas.openxmlformats.org/officeDocument/2006/relationships/hyperlink" Target="http://WWW.UBCNS.COM/" TargetMode="External"/><Relationship Id="rId4" Type="http://schemas.openxmlformats.org/officeDocument/2006/relationships/hyperlink" Target="http://WWW.FACEBOOK.COM/UBCNS" TargetMode="External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jp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png"/><Relationship Id="rId7" Type="http://schemas.openxmlformats.org/officeDocument/2006/relationships/image" Target="../media/image13.jpg"/><Relationship Id="rId8" Type="http://schemas.openxmlformats.org/officeDocument/2006/relationships/hyperlink" Target="mailto:CrmCem@naver.com" TargetMode="Externa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png"/><Relationship Id="rId7" Type="http://schemas.openxmlformats.org/officeDocument/2006/relationships/image" Target="../media/image19.jp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hyperlink" Target="mailto:CrmCem@naver.com" TargetMode="Externa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6" Type="http://schemas.openxmlformats.org/officeDocument/2006/relationships/image" Target="../media/image28.jpg"/><Relationship Id="rId7" Type="http://schemas.openxmlformats.org/officeDocument/2006/relationships/image" Target="../media/image29.jpg"/><Relationship Id="rId8" Type="http://schemas.openxmlformats.org/officeDocument/2006/relationships/image" Target="../media/image30.jpg"/><Relationship Id="rId9" Type="http://schemas.openxmlformats.org/officeDocument/2006/relationships/image" Target="../media/image31.jpg"/><Relationship Id="rId10" Type="http://schemas.openxmlformats.org/officeDocument/2006/relationships/image" Target="../media/image32.jpg"/><Relationship Id="rId11" Type="http://schemas.openxmlformats.org/officeDocument/2006/relationships/image" Target="../media/image33.jpg"/><Relationship Id="rId12" Type="http://schemas.openxmlformats.org/officeDocument/2006/relationships/image" Target="../media/image34.jpg"/><Relationship Id="rId13" Type="http://schemas.openxmlformats.org/officeDocument/2006/relationships/image" Target="../media/image35.jpg"/><Relationship Id="rId14" Type="http://schemas.openxmlformats.org/officeDocument/2006/relationships/image" Target="../media/image36.jpg"/><Relationship Id="rId15" Type="http://schemas.openxmlformats.org/officeDocument/2006/relationships/image" Target="../media/image37.jpg"/><Relationship Id="rId16" Type="http://schemas.openxmlformats.org/officeDocument/2006/relationships/image" Target="../media/image38.jpg"/><Relationship Id="rId17" Type="http://schemas.openxmlformats.org/officeDocument/2006/relationships/hyperlink" Target="mailto:CrmCem@naver.com" TargetMode="Externa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Relationship Id="rId3" Type="http://schemas.openxmlformats.org/officeDocument/2006/relationships/image" Target="../media/image40.png"/><Relationship Id="rId4" Type="http://schemas.openxmlformats.org/officeDocument/2006/relationships/image" Target="../media/image41.jp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jpg"/><Relationship Id="rId8" Type="http://schemas.openxmlformats.org/officeDocument/2006/relationships/hyperlink" Target="mailto:CrmCem@naver.com" TargetMode="Externa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CrmCem@naver.com" TargetMode="Externa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CrmCem@naver.com" TargetMode="Externa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CrmCem@naver.com" TargetMode="Externa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CrmCem@naver.com" TargetMode="Externa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3755" y="2467609"/>
            <a:ext cx="3783329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Malgun Gothic"/>
                <a:cs typeface="Malgun Gothic"/>
              </a:rPr>
              <a:t>‘4차 </a:t>
            </a:r>
            <a:r>
              <a:rPr dirty="0" sz="1400">
                <a:solidFill>
                  <a:srgbClr val="FFFFFF"/>
                </a:solidFill>
                <a:latin typeface="Malgun Gothic"/>
                <a:cs typeface="Malgun Gothic"/>
              </a:rPr>
              <a:t>산업혁명과 </a:t>
            </a:r>
            <a:r>
              <a:rPr dirty="0" sz="1400" spc="-5">
                <a:solidFill>
                  <a:srgbClr val="FFFFFF"/>
                </a:solidFill>
                <a:latin typeface="Malgun Gothic"/>
                <a:cs typeface="Malgun Gothic"/>
              </a:rPr>
              <a:t>Digital </a:t>
            </a:r>
            <a:r>
              <a:rPr dirty="0" sz="1400" spc="-10">
                <a:solidFill>
                  <a:srgbClr val="FFFFFF"/>
                </a:solidFill>
                <a:latin typeface="Malgun Gothic"/>
                <a:cs typeface="Malgun Gothic"/>
              </a:rPr>
              <a:t>Transformation</a:t>
            </a:r>
            <a:r>
              <a:rPr dirty="0" sz="1400" spc="-55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1400">
                <a:solidFill>
                  <a:srgbClr val="FFFFFF"/>
                </a:solidFill>
                <a:latin typeface="Malgun Gothic"/>
                <a:cs typeface="Malgun Gothic"/>
              </a:rPr>
              <a:t>시리즈’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246630">
              <a:lnSpc>
                <a:spcPct val="100000"/>
              </a:lnSpc>
            </a:pPr>
            <a:r>
              <a:rPr dirty="0"/>
              <a:t>Mobile</a:t>
            </a:r>
            <a:r>
              <a:rPr dirty="0" spc="-80"/>
              <a:t> </a:t>
            </a:r>
            <a:r>
              <a:rPr dirty="0" b="1">
                <a:latin typeface="Arial"/>
                <a:cs typeface="Arial"/>
              </a:rPr>
              <a:t>CRM</a:t>
            </a:r>
          </a:p>
        </p:txBody>
      </p:sp>
      <p:sp>
        <p:nvSpPr>
          <p:cNvPr id="4" name="object 4"/>
          <p:cNvSpPr/>
          <p:nvPr/>
        </p:nvSpPr>
        <p:spPr>
          <a:xfrm>
            <a:off x="4869179" y="4957571"/>
            <a:ext cx="1296924" cy="14462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10200" y="5114544"/>
            <a:ext cx="510539" cy="9220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42815" y="5643371"/>
            <a:ext cx="625475" cy="88900"/>
          </a:xfrm>
          <a:custGeom>
            <a:avLst/>
            <a:gdLst/>
            <a:ahLst/>
            <a:cxnLst/>
            <a:rect l="l" t="t" r="r" b="b"/>
            <a:pathLst>
              <a:path w="625475" h="88900">
                <a:moveTo>
                  <a:pt x="76200" y="12700"/>
                </a:moveTo>
                <a:lnTo>
                  <a:pt x="0" y="50800"/>
                </a:lnTo>
                <a:lnTo>
                  <a:pt x="76200" y="88900"/>
                </a:lnTo>
                <a:lnTo>
                  <a:pt x="76200" y="57150"/>
                </a:lnTo>
                <a:lnTo>
                  <a:pt x="63500" y="571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12700"/>
                </a:lnTo>
                <a:close/>
              </a:path>
              <a:path w="625475" h="88900">
                <a:moveTo>
                  <a:pt x="549275" y="0"/>
                </a:moveTo>
                <a:lnTo>
                  <a:pt x="549275" y="76200"/>
                </a:lnTo>
                <a:lnTo>
                  <a:pt x="612775" y="44450"/>
                </a:lnTo>
                <a:lnTo>
                  <a:pt x="561975" y="44450"/>
                </a:lnTo>
                <a:lnTo>
                  <a:pt x="561975" y="31750"/>
                </a:lnTo>
                <a:lnTo>
                  <a:pt x="612775" y="31750"/>
                </a:lnTo>
                <a:lnTo>
                  <a:pt x="549275" y="0"/>
                </a:lnTo>
                <a:close/>
              </a:path>
              <a:path w="625475" h="88900">
                <a:moveTo>
                  <a:pt x="76200" y="44450"/>
                </a:moveTo>
                <a:lnTo>
                  <a:pt x="63500" y="44450"/>
                </a:lnTo>
                <a:lnTo>
                  <a:pt x="63500" y="57150"/>
                </a:lnTo>
                <a:lnTo>
                  <a:pt x="76200" y="57150"/>
                </a:lnTo>
                <a:lnTo>
                  <a:pt x="76200" y="44450"/>
                </a:lnTo>
                <a:close/>
              </a:path>
              <a:path w="625475" h="88900">
                <a:moveTo>
                  <a:pt x="306324" y="44450"/>
                </a:moveTo>
                <a:lnTo>
                  <a:pt x="76200" y="44450"/>
                </a:lnTo>
                <a:lnTo>
                  <a:pt x="76200" y="57150"/>
                </a:lnTo>
                <a:lnTo>
                  <a:pt x="316230" y="57150"/>
                </a:lnTo>
                <a:lnTo>
                  <a:pt x="319024" y="54355"/>
                </a:lnTo>
                <a:lnTo>
                  <a:pt x="319024" y="50800"/>
                </a:lnTo>
                <a:lnTo>
                  <a:pt x="306324" y="50800"/>
                </a:lnTo>
                <a:lnTo>
                  <a:pt x="306324" y="44450"/>
                </a:lnTo>
                <a:close/>
              </a:path>
              <a:path w="625475" h="88900">
                <a:moveTo>
                  <a:pt x="549275" y="31750"/>
                </a:moveTo>
                <a:lnTo>
                  <a:pt x="309245" y="31750"/>
                </a:lnTo>
                <a:lnTo>
                  <a:pt x="306324" y="34543"/>
                </a:lnTo>
                <a:lnTo>
                  <a:pt x="306324" y="50800"/>
                </a:lnTo>
                <a:lnTo>
                  <a:pt x="319024" y="38100"/>
                </a:lnTo>
                <a:lnTo>
                  <a:pt x="549275" y="38100"/>
                </a:lnTo>
                <a:lnTo>
                  <a:pt x="549275" y="31750"/>
                </a:lnTo>
                <a:close/>
              </a:path>
              <a:path w="625475" h="88900">
                <a:moveTo>
                  <a:pt x="319024" y="38100"/>
                </a:moveTo>
                <a:lnTo>
                  <a:pt x="306324" y="50800"/>
                </a:lnTo>
                <a:lnTo>
                  <a:pt x="319024" y="50800"/>
                </a:lnTo>
                <a:lnTo>
                  <a:pt x="319024" y="38100"/>
                </a:lnTo>
                <a:close/>
              </a:path>
              <a:path w="625475" h="88900">
                <a:moveTo>
                  <a:pt x="549275" y="38100"/>
                </a:moveTo>
                <a:lnTo>
                  <a:pt x="319024" y="38100"/>
                </a:lnTo>
                <a:lnTo>
                  <a:pt x="319024" y="44450"/>
                </a:lnTo>
                <a:lnTo>
                  <a:pt x="549275" y="44450"/>
                </a:lnTo>
                <a:lnTo>
                  <a:pt x="549275" y="38100"/>
                </a:lnTo>
                <a:close/>
              </a:path>
              <a:path w="625475" h="88900">
                <a:moveTo>
                  <a:pt x="612775" y="31750"/>
                </a:moveTo>
                <a:lnTo>
                  <a:pt x="561975" y="31750"/>
                </a:lnTo>
                <a:lnTo>
                  <a:pt x="561975" y="44450"/>
                </a:lnTo>
                <a:lnTo>
                  <a:pt x="612775" y="44450"/>
                </a:lnTo>
                <a:lnTo>
                  <a:pt x="625475" y="38100"/>
                </a:lnTo>
                <a:lnTo>
                  <a:pt x="612775" y="3175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48611" y="5643371"/>
            <a:ext cx="789305" cy="88900"/>
          </a:xfrm>
          <a:custGeom>
            <a:avLst/>
            <a:gdLst/>
            <a:ahLst/>
            <a:cxnLst/>
            <a:rect l="l" t="t" r="r" b="b"/>
            <a:pathLst>
              <a:path w="789305" h="88900">
                <a:moveTo>
                  <a:pt x="712724" y="12700"/>
                </a:moveTo>
                <a:lnTo>
                  <a:pt x="712724" y="88900"/>
                </a:lnTo>
                <a:lnTo>
                  <a:pt x="776224" y="57150"/>
                </a:lnTo>
                <a:lnTo>
                  <a:pt x="725424" y="57150"/>
                </a:lnTo>
                <a:lnTo>
                  <a:pt x="725424" y="44450"/>
                </a:lnTo>
                <a:lnTo>
                  <a:pt x="776224" y="44450"/>
                </a:lnTo>
                <a:lnTo>
                  <a:pt x="712724" y="12700"/>
                </a:lnTo>
                <a:close/>
              </a:path>
              <a:path w="789305" h="889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789305" h="88900">
                <a:moveTo>
                  <a:pt x="388112" y="38100"/>
                </a:moveTo>
                <a:lnTo>
                  <a:pt x="388112" y="54355"/>
                </a:lnTo>
                <a:lnTo>
                  <a:pt x="391032" y="57150"/>
                </a:lnTo>
                <a:lnTo>
                  <a:pt x="712724" y="57150"/>
                </a:lnTo>
                <a:lnTo>
                  <a:pt x="712724" y="50800"/>
                </a:lnTo>
                <a:lnTo>
                  <a:pt x="400812" y="50800"/>
                </a:lnTo>
                <a:lnTo>
                  <a:pt x="388112" y="38100"/>
                </a:lnTo>
                <a:close/>
              </a:path>
              <a:path w="789305" h="88900">
                <a:moveTo>
                  <a:pt x="776224" y="44450"/>
                </a:moveTo>
                <a:lnTo>
                  <a:pt x="725424" y="44450"/>
                </a:lnTo>
                <a:lnTo>
                  <a:pt x="725424" y="57150"/>
                </a:lnTo>
                <a:lnTo>
                  <a:pt x="776224" y="57150"/>
                </a:lnTo>
                <a:lnTo>
                  <a:pt x="788924" y="50800"/>
                </a:lnTo>
                <a:lnTo>
                  <a:pt x="776224" y="44450"/>
                </a:lnTo>
                <a:close/>
              </a:path>
              <a:path w="789305" h="88900">
                <a:moveTo>
                  <a:pt x="400812" y="38100"/>
                </a:moveTo>
                <a:lnTo>
                  <a:pt x="388112" y="38100"/>
                </a:lnTo>
                <a:lnTo>
                  <a:pt x="400812" y="50800"/>
                </a:lnTo>
                <a:lnTo>
                  <a:pt x="400812" y="38100"/>
                </a:lnTo>
                <a:close/>
              </a:path>
              <a:path w="789305" h="88900">
                <a:moveTo>
                  <a:pt x="712724" y="44450"/>
                </a:moveTo>
                <a:lnTo>
                  <a:pt x="400812" y="44450"/>
                </a:lnTo>
                <a:lnTo>
                  <a:pt x="400812" y="50800"/>
                </a:lnTo>
                <a:lnTo>
                  <a:pt x="712724" y="50800"/>
                </a:lnTo>
                <a:lnTo>
                  <a:pt x="712724" y="44450"/>
                </a:lnTo>
                <a:close/>
              </a:path>
              <a:path w="789305" h="889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789305" h="88900">
                <a:moveTo>
                  <a:pt x="398018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88112" y="44450"/>
                </a:lnTo>
                <a:lnTo>
                  <a:pt x="388112" y="38100"/>
                </a:lnTo>
                <a:lnTo>
                  <a:pt x="400812" y="38100"/>
                </a:lnTo>
                <a:lnTo>
                  <a:pt x="400812" y="34543"/>
                </a:lnTo>
                <a:lnTo>
                  <a:pt x="398018" y="3175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7219" y="5058155"/>
            <a:ext cx="1234440" cy="11932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59942" y="5546852"/>
            <a:ext cx="814705" cy="2527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00AFEF"/>
                </a:solidFill>
                <a:latin typeface="Malgun Gothic"/>
                <a:cs typeface="Malgun Gothic"/>
              </a:rPr>
              <a:t>Big</a:t>
            </a:r>
            <a:r>
              <a:rPr dirty="0" sz="1600" spc="-6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600" spc="-10">
                <a:solidFill>
                  <a:srgbClr val="00AFEF"/>
                </a:solidFill>
                <a:latin typeface="Malgun Gothic"/>
                <a:cs typeface="Malgun Gothic"/>
              </a:rPr>
              <a:t>Data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36520" y="4957571"/>
            <a:ext cx="1606550" cy="1446530"/>
          </a:xfrm>
          <a:prstGeom prst="rect">
            <a:avLst/>
          </a:prstGeom>
          <a:ln w="6095">
            <a:solidFill>
              <a:srgbClr val="00AFE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imes New Roman"/>
              <a:cs typeface="Times New Roman"/>
            </a:endParaRPr>
          </a:p>
          <a:p>
            <a:pPr marL="311785">
              <a:lnSpc>
                <a:spcPct val="100000"/>
              </a:lnSpc>
            </a:pPr>
            <a:r>
              <a:rPr dirty="0" sz="2000">
                <a:solidFill>
                  <a:srgbClr val="00AFEF"/>
                </a:solidFill>
                <a:latin typeface="Malgun Gothic"/>
                <a:cs typeface="Malgun Gothic"/>
              </a:rPr>
              <a:t>CRM</a:t>
            </a:r>
            <a:r>
              <a:rPr dirty="0" sz="2000" spc="-80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2000">
                <a:solidFill>
                  <a:srgbClr val="00AFEF"/>
                </a:solidFill>
                <a:latin typeface="Malgun Gothic"/>
                <a:cs typeface="Malgun Gothic"/>
              </a:rPr>
              <a:t>4.0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63" y="255905"/>
            <a:ext cx="4394835" cy="313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00"/>
                </a:solidFill>
                <a:latin typeface="Malgun Gothic"/>
                <a:cs typeface="Malgun Gothic"/>
              </a:rPr>
              <a:t>| </a:t>
            </a:r>
            <a:r>
              <a:rPr dirty="0" sz="2000" b="1">
                <a:solidFill>
                  <a:srgbClr val="FFFFFF"/>
                </a:solidFill>
                <a:latin typeface="Malgun Gothic"/>
                <a:cs typeface="Malgun Gothic"/>
              </a:rPr>
              <a:t>UBCNS, </a:t>
            </a:r>
            <a:r>
              <a:rPr dirty="0" sz="2000" b="1">
                <a:solidFill>
                  <a:srgbClr val="FFFF00"/>
                </a:solidFill>
                <a:latin typeface="Malgun Gothic"/>
                <a:cs typeface="Malgun Gothic"/>
              </a:rPr>
              <a:t>“Mobile CRM 솔루션</a:t>
            </a:r>
            <a:r>
              <a:rPr dirty="0" sz="2000" b="1">
                <a:solidFill>
                  <a:srgbClr val="FF6600"/>
                </a:solidFill>
                <a:latin typeface="Malgun Gothic"/>
                <a:cs typeface="Malgun Gothic"/>
              </a:rPr>
              <a:t>”</a:t>
            </a:r>
            <a:r>
              <a:rPr dirty="0" sz="2000" spc="-130" b="1">
                <a:solidFill>
                  <a:srgbClr val="FF6600"/>
                </a:solidFill>
                <a:latin typeface="Malgun Gothic"/>
                <a:cs typeface="Malgun Gothic"/>
              </a:rPr>
              <a:t> </a:t>
            </a:r>
            <a:r>
              <a:rPr dirty="0" sz="2000" b="1">
                <a:solidFill>
                  <a:srgbClr val="FFFFFF"/>
                </a:solidFill>
                <a:latin typeface="Malgun Gothic"/>
                <a:cs typeface="Malgun Gothic"/>
              </a:rPr>
              <a:t>출시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368" y="773430"/>
            <a:ext cx="2753995" cy="133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404040"/>
                </a:solidFill>
                <a:latin typeface="Malgun Gothic"/>
                <a:cs typeface="Malgun Gothic"/>
              </a:rPr>
              <a:t>4차 산업혁명을 준비하는 </a:t>
            </a:r>
            <a:r>
              <a:rPr dirty="0" sz="800" spc="-5">
                <a:solidFill>
                  <a:srgbClr val="404040"/>
                </a:solidFill>
                <a:latin typeface="Malgun Gothic"/>
                <a:cs typeface="Malgun Gothic"/>
              </a:rPr>
              <a:t>News </a:t>
            </a:r>
            <a:r>
              <a:rPr dirty="0" sz="800">
                <a:solidFill>
                  <a:srgbClr val="404040"/>
                </a:solidFill>
                <a:latin typeface="Malgun Gothic"/>
                <a:cs typeface="Malgun Gothic"/>
              </a:rPr>
              <a:t>Letter  </a:t>
            </a:r>
            <a:r>
              <a:rPr dirty="0" sz="800" spc="-5">
                <a:solidFill>
                  <a:srgbClr val="404040"/>
                </a:solidFill>
                <a:latin typeface="Gulim"/>
                <a:cs typeface="Gulim"/>
              </a:rPr>
              <a:t>제42호 </a:t>
            </a:r>
            <a:r>
              <a:rPr dirty="0" sz="800" spc="-10">
                <a:solidFill>
                  <a:srgbClr val="404040"/>
                </a:solidFill>
                <a:latin typeface="Gulim"/>
                <a:cs typeface="Gulim"/>
              </a:rPr>
              <a:t>2017.03.</a:t>
            </a:r>
            <a:r>
              <a:rPr dirty="0" sz="800">
                <a:solidFill>
                  <a:srgbClr val="404040"/>
                </a:solidFill>
                <a:latin typeface="Gulim"/>
                <a:cs typeface="Gulim"/>
              </a:rPr>
              <a:t> </a:t>
            </a:r>
            <a:r>
              <a:rPr dirty="0" sz="800" spc="-10">
                <a:solidFill>
                  <a:srgbClr val="404040"/>
                </a:solidFill>
                <a:latin typeface="Gulim"/>
                <a:cs typeface="Gulim"/>
              </a:rPr>
              <a:t>01</a:t>
            </a:r>
            <a:endParaRPr sz="800">
              <a:latin typeface="Gulim"/>
              <a:cs typeface="Gulim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41119" y="2269235"/>
            <a:ext cx="4212335" cy="3352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36014" y="1650365"/>
            <a:ext cx="3576954" cy="493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b="1">
                <a:solidFill>
                  <a:srgbClr val="FF6600"/>
                </a:solidFill>
                <a:latin typeface="Malgun Gothic"/>
                <a:cs typeface="Malgun Gothic"/>
              </a:rPr>
              <a:t>Dreams 4.0</a:t>
            </a:r>
            <a:r>
              <a:rPr dirty="0" sz="3200" spc="-130" b="1">
                <a:solidFill>
                  <a:srgbClr val="FF6600"/>
                </a:solidFill>
                <a:latin typeface="Malgun Gothic"/>
                <a:cs typeface="Malgun Gothic"/>
              </a:rPr>
              <a:t> </a:t>
            </a:r>
            <a:r>
              <a:rPr dirty="0" sz="3200">
                <a:solidFill>
                  <a:srgbClr val="FF6600"/>
                </a:solidFill>
                <a:latin typeface="Malgun Gothic"/>
                <a:cs typeface="Malgun Gothic"/>
              </a:rPr>
              <a:t>시스템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32304" y="6588252"/>
            <a:ext cx="1024128" cy="1728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38983" y="6800088"/>
            <a:ext cx="790956" cy="12679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12519" y="6588252"/>
            <a:ext cx="1056132" cy="17282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23772" y="6769607"/>
            <a:ext cx="810767" cy="13487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717035" y="6588252"/>
            <a:ext cx="1046988" cy="17282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29811" y="6758940"/>
            <a:ext cx="800100" cy="13624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11852" y="6588252"/>
            <a:ext cx="1045463" cy="17282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033771" y="6775704"/>
            <a:ext cx="803148" cy="13624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41348" y="5622035"/>
            <a:ext cx="1806575" cy="967105"/>
          </a:xfrm>
          <a:custGeom>
            <a:avLst/>
            <a:gdLst/>
            <a:ahLst/>
            <a:cxnLst/>
            <a:rect l="l" t="t" r="r" b="b"/>
            <a:pathLst>
              <a:path w="1806575" h="967104">
                <a:moveTo>
                  <a:pt x="49149" y="897255"/>
                </a:moveTo>
                <a:lnTo>
                  <a:pt x="0" y="966724"/>
                </a:lnTo>
                <a:lnTo>
                  <a:pt x="85216" y="964438"/>
                </a:lnTo>
                <a:lnTo>
                  <a:pt x="73421" y="942466"/>
                </a:lnTo>
                <a:lnTo>
                  <a:pt x="58927" y="942466"/>
                </a:lnTo>
                <a:lnTo>
                  <a:pt x="52958" y="931163"/>
                </a:lnTo>
                <a:lnTo>
                  <a:pt x="64141" y="925180"/>
                </a:lnTo>
                <a:lnTo>
                  <a:pt x="49149" y="897255"/>
                </a:lnTo>
                <a:close/>
              </a:path>
              <a:path w="1806575" h="967104">
                <a:moveTo>
                  <a:pt x="64141" y="925180"/>
                </a:moveTo>
                <a:lnTo>
                  <a:pt x="52958" y="931163"/>
                </a:lnTo>
                <a:lnTo>
                  <a:pt x="58927" y="942466"/>
                </a:lnTo>
                <a:lnTo>
                  <a:pt x="70186" y="936441"/>
                </a:lnTo>
                <a:lnTo>
                  <a:pt x="64141" y="925180"/>
                </a:lnTo>
                <a:close/>
              </a:path>
              <a:path w="1806575" h="967104">
                <a:moveTo>
                  <a:pt x="70186" y="936441"/>
                </a:moveTo>
                <a:lnTo>
                  <a:pt x="58927" y="942466"/>
                </a:lnTo>
                <a:lnTo>
                  <a:pt x="73421" y="942466"/>
                </a:lnTo>
                <a:lnTo>
                  <a:pt x="70186" y="936441"/>
                </a:lnTo>
                <a:close/>
              </a:path>
              <a:path w="1806575" h="967104">
                <a:moveTo>
                  <a:pt x="1736387" y="30408"/>
                </a:moveTo>
                <a:lnTo>
                  <a:pt x="64141" y="925180"/>
                </a:lnTo>
                <a:lnTo>
                  <a:pt x="70186" y="936441"/>
                </a:lnTo>
                <a:lnTo>
                  <a:pt x="1742381" y="41572"/>
                </a:lnTo>
                <a:lnTo>
                  <a:pt x="1736387" y="30408"/>
                </a:lnTo>
                <a:close/>
              </a:path>
              <a:path w="1806575" h="967104">
                <a:moveTo>
                  <a:pt x="1789354" y="24384"/>
                </a:moveTo>
                <a:lnTo>
                  <a:pt x="1747647" y="24384"/>
                </a:lnTo>
                <a:lnTo>
                  <a:pt x="1753615" y="35560"/>
                </a:lnTo>
                <a:lnTo>
                  <a:pt x="1742381" y="41572"/>
                </a:lnTo>
                <a:lnTo>
                  <a:pt x="1757426" y="69596"/>
                </a:lnTo>
                <a:lnTo>
                  <a:pt x="1789354" y="24384"/>
                </a:lnTo>
                <a:close/>
              </a:path>
              <a:path w="1806575" h="967104">
                <a:moveTo>
                  <a:pt x="1747647" y="24384"/>
                </a:moveTo>
                <a:lnTo>
                  <a:pt x="1736387" y="30408"/>
                </a:lnTo>
                <a:lnTo>
                  <a:pt x="1742381" y="41572"/>
                </a:lnTo>
                <a:lnTo>
                  <a:pt x="1753615" y="35560"/>
                </a:lnTo>
                <a:lnTo>
                  <a:pt x="1747647" y="24384"/>
                </a:lnTo>
                <a:close/>
              </a:path>
              <a:path w="1806575" h="967104">
                <a:moveTo>
                  <a:pt x="1806575" y="0"/>
                </a:moveTo>
                <a:lnTo>
                  <a:pt x="1721357" y="2412"/>
                </a:lnTo>
                <a:lnTo>
                  <a:pt x="1736387" y="30408"/>
                </a:lnTo>
                <a:lnTo>
                  <a:pt x="1747647" y="24384"/>
                </a:lnTo>
                <a:lnTo>
                  <a:pt x="1789354" y="24384"/>
                </a:lnTo>
                <a:lnTo>
                  <a:pt x="1806575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44367" y="5622035"/>
            <a:ext cx="503555" cy="967105"/>
          </a:xfrm>
          <a:custGeom>
            <a:avLst/>
            <a:gdLst/>
            <a:ahLst/>
            <a:cxnLst/>
            <a:rect l="l" t="t" r="r" b="b"/>
            <a:pathLst>
              <a:path w="503554" h="967104">
                <a:moveTo>
                  <a:pt x="1396" y="881633"/>
                </a:moveTo>
                <a:lnTo>
                  <a:pt x="0" y="966724"/>
                </a:lnTo>
                <a:lnTo>
                  <a:pt x="68961" y="916813"/>
                </a:lnTo>
                <a:lnTo>
                  <a:pt x="62375" y="913383"/>
                </a:lnTo>
                <a:lnTo>
                  <a:pt x="34925" y="913383"/>
                </a:lnTo>
                <a:lnTo>
                  <a:pt x="23749" y="907541"/>
                </a:lnTo>
                <a:lnTo>
                  <a:pt x="29591" y="896314"/>
                </a:lnTo>
                <a:lnTo>
                  <a:pt x="1396" y="881633"/>
                </a:lnTo>
                <a:close/>
              </a:path>
              <a:path w="503554" h="967104">
                <a:moveTo>
                  <a:pt x="29591" y="896314"/>
                </a:moveTo>
                <a:lnTo>
                  <a:pt x="23749" y="907541"/>
                </a:lnTo>
                <a:lnTo>
                  <a:pt x="34925" y="913383"/>
                </a:lnTo>
                <a:lnTo>
                  <a:pt x="40778" y="902139"/>
                </a:lnTo>
                <a:lnTo>
                  <a:pt x="29591" y="896314"/>
                </a:lnTo>
                <a:close/>
              </a:path>
              <a:path w="503554" h="967104">
                <a:moveTo>
                  <a:pt x="40778" y="902139"/>
                </a:moveTo>
                <a:lnTo>
                  <a:pt x="34925" y="913383"/>
                </a:lnTo>
                <a:lnTo>
                  <a:pt x="62375" y="913383"/>
                </a:lnTo>
                <a:lnTo>
                  <a:pt x="40778" y="902139"/>
                </a:lnTo>
                <a:close/>
              </a:path>
              <a:path w="503554" h="967104">
                <a:moveTo>
                  <a:pt x="462356" y="64664"/>
                </a:moveTo>
                <a:lnTo>
                  <a:pt x="29591" y="896314"/>
                </a:lnTo>
                <a:lnTo>
                  <a:pt x="40778" y="902139"/>
                </a:lnTo>
                <a:lnTo>
                  <a:pt x="473696" y="70557"/>
                </a:lnTo>
                <a:lnTo>
                  <a:pt x="462356" y="64664"/>
                </a:lnTo>
                <a:close/>
              </a:path>
              <a:path w="503554" h="967104">
                <a:moveTo>
                  <a:pt x="502379" y="53339"/>
                </a:moveTo>
                <a:lnTo>
                  <a:pt x="468248" y="53339"/>
                </a:lnTo>
                <a:lnTo>
                  <a:pt x="479552" y="59309"/>
                </a:lnTo>
                <a:lnTo>
                  <a:pt x="473696" y="70557"/>
                </a:lnTo>
                <a:lnTo>
                  <a:pt x="501904" y="85216"/>
                </a:lnTo>
                <a:lnTo>
                  <a:pt x="502379" y="53339"/>
                </a:lnTo>
                <a:close/>
              </a:path>
              <a:path w="503554" h="967104">
                <a:moveTo>
                  <a:pt x="468248" y="53339"/>
                </a:moveTo>
                <a:lnTo>
                  <a:pt x="462356" y="64664"/>
                </a:lnTo>
                <a:lnTo>
                  <a:pt x="473696" y="70557"/>
                </a:lnTo>
                <a:lnTo>
                  <a:pt x="479552" y="59309"/>
                </a:lnTo>
                <a:lnTo>
                  <a:pt x="468248" y="53339"/>
                </a:lnTo>
                <a:close/>
              </a:path>
              <a:path w="503554" h="967104">
                <a:moveTo>
                  <a:pt x="503173" y="0"/>
                </a:moveTo>
                <a:lnTo>
                  <a:pt x="434212" y="50037"/>
                </a:lnTo>
                <a:lnTo>
                  <a:pt x="462356" y="64664"/>
                </a:lnTo>
                <a:lnTo>
                  <a:pt x="468248" y="53339"/>
                </a:lnTo>
                <a:lnTo>
                  <a:pt x="502379" y="53339"/>
                </a:lnTo>
                <a:lnTo>
                  <a:pt x="503173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48811" y="5622035"/>
            <a:ext cx="792480" cy="967105"/>
          </a:xfrm>
          <a:custGeom>
            <a:avLst/>
            <a:gdLst/>
            <a:ahLst/>
            <a:cxnLst/>
            <a:rect l="l" t="t" r="r" b="b"/>
            <a:pathLst>
              <a:path w="792479" h="967104">
                <a:moveTo>
                  <a:pt x="738987" y="911843"/>
                </a:moveTo>
                <a:lnTo>
                  <a:pt x="714375" y="932052"/>
                </a:lnTo>
                <a:lnTo>
                  <a:pt x="792099" y="966724"/>
                </a:lnTo>
                <a:lnTo>
                  <a:pt x="781896" y="921638"/>
                </a:lnTo>
                <a:lnTo>
                  <a:pt x="747013" y="921638"/>
                </a:lnTo>
                <a:lnTo>
                  <a:pt x="738987" y="911843"/>
                </a:lnTo>
                <a:close/>
              </a:path>
              <a:path w="792479" h="967104">
                <a:moveTo>
                  <a:pt x="748753" y="903824"/>
                </a:moveTo>
                <a:lnTo>
                  <a:pt x="738987" y="911843"/>
                </a:lnTo>
                <a:lnTo>
                  <a:pt x="747013" y="921638"/>
                </a:lnTo>
                <a:lnTo>
                  <a:pt x="756792" y="913638"/>
                </a:lnTo>
                <a:lnTo>
                  <a:pt x="748753" y="903824"/>
                </a:lnTo>
                <a:close/>
              </a:path>
              <a:path w="792479" h="967104">
                <a:moveTo>
                  <a:pt x="773302" y="883665"/>
                </a:moveTo>
                <a:lnTo>
                  <a:pt x="748753" y="903824"/>
                </a:lnTo>
                <a:lnTo>
                  <a:pt x="756792" y="913638"/>
                </a:lnTo>
                <a:lnTo>
                  <a:pt x="747013" y="921638"/>
                </a:lnTo>
                <a:lnTo>
                  <a:pt x="781896" y="921638"/>
                </a:lnTo>
                <a:lnTo>
                  <a:pt x="773302" y="883665"/>
                </a:lnTo>
                <a:close/>
              </a:path>
              <a:path w="792479" h="967104">
                <a:moveTo>
                  <a:pt x="53223" y="54863"/>
                </a:moveTo>
                <a:lnTo>
                  <a:pt x="43372" y="62930"/>
                </a:lnTo>
                <a:lnTo>
                  <a:pt x="738987" y="911843"/>
                </a:lnTo>
                <a:lnTo>
                  <a:pt x="748753" y="903824"/>
                </a:lnTo>
                <a:lnTo>
                  <a:pt x="53223" y="54863"/>
                </a:lnTo>
                <a:close/>
              </a:path>
              <a:path w="792479" h="967104">
                <a:moveTo>
                  <a:pt x="0" y="0"/>
                </a:moveTo>
                <a:lnTo>
                  <a:pt x="18796" y="83058"/>
                </a:lnTo>
                <a:lnTo>
                  <a:pt x="43372" y="62930"/>
                </a:lnTo>
                <a:lnTo>
                  <a:pt x="35305" y="53086"/>
                </a:lnTo>
                <a:lnTo>
                  <a:pt x="45212" y="45085"/>
                </a:lnTo>
                <a:lnTo>
                  <a:pt x="65163" y="45085"/>
                </a:lnTo>
                <a:lnTo>
                  <a:pt x="77724" y="34798"/>
                </a:lnTo>
                <a:lnTo>
                  <a:pt x="0" y="0"/>
                </a:lnTo>
                <a:close/>
              </a:path>
              <a:path w="792479" h="967104">
                <a:moveTo>
                  <a:pt x="45212" y="45085"/>
                </a:moveTo>
                <a:lnTo>
                  <a:pt x="35305" y="53086"/>
                </a:lnTo>
                <a:lnTo>
                  <a:pt x="43372" y="62930"/>
                </a:lnTo>
                <a:lnTo>
                  <a:pt x="53223" y="54863"/>
                </a:lnTo>
                <a:lnTo>
                  <a:pt x="45212" y="45085"/>
                </a:lnTo>
                <a:close/>
              </a:path>
              <a:path w="792479" h="967104">
                <a:moveTo>
                  <a:pt x="65163" y="45085"/>
                </a:moveTo>
                <a:lnTo>
                  <a:pt x="45212" y="45085"/>
                </a:lnTo>
                <a:lnTo>
                  <a:pt x="53223" y="54863"/>
                </a:lnTo>
                <a:lnTo>
                  <a:pt x="65163" y="45085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48811" y="5621146"/>
            <a:ext cx="1986280" cy="969010"/>
          </a:xfrm>
          <a:custGeom>
            <a:avLst/>
            <a:gdLst/>
            <a:ahLst/>
            <a:cxnLst/>
            <a:rect l="l" t="t" r="r" b="b"/>
            <a:pathLst>
              <a:path w="1986279" h="969009">
                <a:moveTo>
                  <a:pt x="1914659" y="940081"/>
                </a:moveTo>
                <a:lnTo>
                  <a:pt x="1900809" y="968628"/>
                </a:lnTo>
                <a:lnTo>
                  <a:pt x="1985899" y="967613"/>
                </a:lnTo>
                <a:lnTo>
                  <a:pt x="1969049" y="945641"/>
                </a:lnTo>
                <a:lnTo>
                  <a:pt x="1926082" y="945641"/>
                </a:lnTo>
                <a:lnTo>
                  <a:pt x="1914659" y="940081"/>
                </a:lnTo>
                <a:close/>
              </a:path>
              <a:path w="1986279" h="969009">
                <a:moveTo>
                  <a:pt x="1920213" y="928634"/>
                </a:moveTo>
                <a:lnTo>
                  <a:pt x="1914659" y="940081"/>
                </a:lnTo>
                <a:lnTo>
                  <a:pt x="1926082" y="945641"/>
                </a:lnTo>
                <a:lnTo>
                  <a:pt x="1931670" y="934211"/>
                </a:lnTo>
                <a:lnTo>
                  <a:pt x="1920213" y="928634"/>
                </a:lnTo>
                <a:close/>
              </a:path>
              <a:path w="1986279" h="969009">
                <a:moveTo>
                  <a:pt x="1934083" y="900048"/>
                </a:moveTo>
                <a:lnTo>
                  <a:pt x="1920213" y="928634"/>
                </a:lnTo>
                <a:lnTo>
                  <a:pt x="1931670" y="934211"/>
                </a:lnTo>
                <a:lnTo>
                  <a:pt x="1926082" y="945641"/>
                </a:lnTo>
                <a:lnTo>
                  <a:pt x="1969049" y="945641"/>
                </a:lnTo>
                <a:lnTo>
                  <a:pt x="1934083" y="900048"/>
                </a:lnTo>
                <a:close/>
              </a:path>
              <a:path w="1986279" h="969009">
                <a:moveTo>
                  <a:pt x="71278" y="28566"/>
                </a:moveTo>
                <a:lnTo>
                  <a:pt x="65723" y="39951"/>
                </a:lnTo>
                <a:lnTo>
                  <a:pt x="1914659" y="940081"/>
                </a:lnTo>
                <a:lnTo>
                  <a:pt x="1920213" y="928634"/>
                </a:lnTo>
                <a:lnTo>
                  <a:pt x="71278" y="28566"/>
                </a:lnTo>
                <a:close/>
              </a:path>
              <a:path w="1986279" h="969009">
                <a:moveTo>
                  <a:pt x="85216" y="0"/>
                </a:moveTo>
                <a:lnTo>
                  <a:pt x="0" y="888"/>
                </a:lnTo>
                <a:lnTo>
                  <a:pt x="51815" y="68452"/>
                </a:lnTo>
                <a:lnTo>
                  <a:pt x="65723" y="39951"/>
                </a:lnTo>
                <a:lnTo>
                  <a:pt x="54355" y="34416"/>
                </a:lnTo>
                <a:lnTo>
                  <a:pt x="59816" y="22987"/>
                </a:lnTo>
                <a:lnTo>
                  <a:pt x="74000" y="22987"/>
                </a:lnTo>
                <a:lnTo>
                  <a:pt x="85216" y="0"/>
                </a:lnTo>
                <a:close/>
              </a:path>
              <a:path w="1986279" h="969009">
                <a:moveTo>
                  <a:pt x="59816" y="22987"/>
                </a:moveTo>
                <a:lnTo>
                  <a:pt x="54355" y="34416"/>
                </a:lnTo>
                <a:lnTo>
                  <a:pt x="65723" y="39951"/>
                </a:lnTo>
                <a:lnTo>
                  <a:pt x="71278" y="28566"/>
                </a:lnTo>
                <a:lnTo>
                  <a:pt x="59816" y="22987"/>
                </a:lnTo>
                <a:close/>
              </a:path>
              <a:path w="1986279" h="969009">
                <a:moveTo>
                  <a:pt x="74000" y="22987"/>
                </a:moveTo>
                <a:lnTo>
                  <a:pt x="59816" y="22987"/>
                </a:lnTo>
                <a:lnTo>
                  <a:pt x="71278" y="28566"/>
                </a:lnTo>
                <a:lnTo>
                  <a:pt x="74000" y="22987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19"/>
              </a:lnSpc>
            </a:pPr>
            <a:r>
              <a:rPr dirty="0"/>
              <a:t>Contact : </a:t>
            </a:r>
            <a:r>
              <a:rPr dirty="0" spc="-5">
                <a:hlinkClick r:id="rId11"/>
              </a:rPr>
              <a:t>CrmCem@naver.com</a:t>
            </a:r>
            <a:r>
              <a:rPr dirty="0" spc="220"/>
              <a:t> </a:t>
            </a:r>
            <a:r>
              <a:rPr dirty="0"/>
              <a:t>02)2655-9898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19"/>
              </a:lnSpc>
            </a:pPr>
            <a:r>
              <a:rPr dirty="0" spc="5"/>
              <a:t>C</a:t>
            </a:r>
            <a:r>
              <a:rPr dirty="0"/>
              <a:t>o</a:t>
            </a:r>
            <a:r>
              <a:rPr dirty="0" spc="-5"/>
              <a:t>p</a:t>
            </a:r>
            <a:r>
              <a:rPr dirty="0"/>
              <a:t>yr</a:t>
            </a:r>
            <a:r>
              <a:rPr dirty="0" spc="-10"/>
              <a:t>i</a:t>
            </a:r>
            <a:r>
              <a:rPr dirty="0" spc="-5"/>
              <a:t>g</a:t>
            </a:r>
            <a:r>
              <a:rPr dirty="0"/>
              <a:t>htⓒ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5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4627" y="6227064"/>
            <a:ext cx="4357370" cy="2089785"/>
          </a:xfrm>
          <a:prstGeom prst="rect">
            <a:avLst/>
          </a:prstGeom>
          <a:ln w="6096">
            <a:solidFill>
              <a:srgbClr val="00AFE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750">
              <a:latin typeface="Times New Roman"/>
              <a:cs typeface="Times New Roman"/>
            </a:endParaRPr>
          </a:p>
          <a:p>
            <a:pPr marL="1741170">
              <a:lnSpc>
                <a:spcPct val="100000"/>
              </a:lnSpc>
            </a:pPr>
            <a:r>
              <a:rPr dirty="0" sz="1400">
                <a:solidFill>
                  <a:srgbClr val="404040"/>
                </a:solidFill>
                <a:latin typeface="Malgun Gothic"/>
                <a:cs typeface="Malgun Gothic"/>
              </a:rPr>
              <a:t>류 승 범</a:t>
            </a:r>
            <a:r>
              <a:rPr dirty="0" sz="1400" spc="390">
                <a:solidFill>
                  <a:srgbClr val="404040"/>
                </a:solidFill>
                <a:latin typeface="Malgun Gothic"/>
                <a:cs typeface="Malgun Gothic"/>
              </a:rPr>
              <a:t> </a:t>
            </a:r>
            <a:r>
              <a:rPr dirty="0" sz="1400">
                <a:solidFill>
                  <a:srgbClr val="404040"/>
                </a:solidFill>
                <a:latin typeface="Malgun Gothic"/>
                <a:cs typeface="Malgun Gothic"/>
              </a:rPr>
              <a:t>대표컨설턴트</a:t>
            </a:r>
            <a:endParaRPr sz="1400">
              <a:latin typeface="Malgun Gothic"/>
              <a:cs typeface="Malgun Gothic"/>
            </a:endParaRPr>
          </a:p>
          <a:p>
            <a:pPr algn="ctr" marL="50800">
              <a:lnSpc>
                <a:spcPct val="100000"/>
              </a:lnSpc>
              <a:spcBef>
                <a:spcPts val="1200"/>
              </a:spcBef>
            </a:pPr>
            <a:r>
              <a:rPr dirty="0" sz="1000" spc="-5">
                <a:solidFill>
                  <a:srgbClr val="404040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404040"/>
                </a:solidFill>
                <a:latin typeface="Malgun Gothic"/>
                <a:cs typeface="Malgun Gothic"/>
              </a:rPr>
              <a:t>010-8977-6889</a:t>
            </a:r>
            <a:endParaRPr sz="1000">
              <a:latin typeface="Malgun Gothic"/>
              <a:cs typeface="Malgun Gothic"/>
            </a:endParaRPr>
          </a:p>
          <a:p>
            <a:pPr marL="1741170">
              <a:lnSpc>
                <a:spcPct val="100000"/>
              </a:lnSpc>
            </a:pPr>
            <a:r>
              <a:rPr dirty="0" sz="1000" spc="-10">
                <a:solidFill>
                  <a:srgbClr val="404040"/>
                </a:solidFill>
                <a:latin typeface="Arial"/>
                <a:cs typeface="Arial"/>
              </a:rPr>
              <a:t>•</a:t>
            </a:r>
            <a:r>
              <a:rPr dirty="0" sz="1000" spc="-10">
                <a:solidFill>
                  <a:srgbClr val="404040"/>
                </a:solidFill>
                <a:latin typeface="Malgun Gothic"/>
                <a:cs typeface="Malgun Gothic"/>
                <a:hlinkClick r:id="rId2"/>
              </a:rPr>
              <a:t>CrmCem@naver.com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1741170">
              <a:lnSpc>
                <a:spcPct val="100000"/>
              </a:lnSpc>
            </a:pPr>
            <a:r>
              <a:rPr dirty="0" sz="1000" spc="-5">
                <a:solidFill>
                  <a:srgbClr val="404040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404040"/>
                </a:solidFill>
                <a:latin typeface="Malgun Gothic"/>
                <a:cs typeface="Malgun Gothic"/>
                <a:hlinkClick r:id="rId3"/>
              </a:rPr>
              <a:t>WWW.UBCNS.COM</a:t>
            </a:r>
            <a:endParaRPr sz="1000">
              <a:latin typeface="Malgun Gothic"/>
              <a:cs typeface="Malgun Gothic"/>
            </a:endParaRPr>
          </a:p>
          <a:p>
            <a:pPr marL="1741170">
              <a:lnSpc>
                <a:spcPct val="100000"/>
              </a:lnSpc>
            </a:pPr>
            <a:r>
              <a:rPr dirty="0" sz="1000" spc="-5">
                <a:solidFill>
                  <a:srgbClr val="404040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404040"/>
                </a:solidFill>
                <a:latin typeface="Malgun Gothic"/>
                <a:cs typeface="Malgun Gothic"/>
                <a:hlinkClick r:id="rId4"/>
              </a:rPr>
              <a:t>WWW.FACEBOOK.COM/UBCNS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Times New Roman"/>
              <a:cs typeface="Times New Roman"/>
            </a:endParaRPr>
          </a:p>
          <a:p>
            <a:pPr marL="1731645" marR="528955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4500"/>
                </a:solidFill>
                <a:latin typeface="Malgun Gothic"/>
                <a:cs typeface="Malgun Gothic"/>
              </a:rPr>
              <a:t>관심이 있거나 궁금한 사항이 있으면  언제든지</a:t>
            </a:r>
            <a:r>
              <a:rPr dirty="0" sz="1000" spc="-80">
                <a:solidFill>
                  <a:srgbClr val="FF4500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FF4500"/>
                </a:solidFill>
                <a:latin typeface="Malgun Gothic"/>
                <a:cs typeface="Malgun Gothic"/>
              </a:rPr>
              <a:t>연락주세요.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6463" y="255905"/>
            <a:ext cx="4747895" cy="313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00"/>
                </a:solidFill>
                <a:latin typeface="Malgun Gothic"/>
                <a:cs typeface="Malgun Gothic"/>
              </a:rPr>
              <a:t>| </a:t>
            </a:r>
            <a:r>
              <a:rPr dirty="0" sz="2000" b="1">
                <a:solidFill>
                  <a:srgbClr val="FFFFFF"/>
                </a:solidFill>
                <a:latin typeface="Malgun Gothic"/>
                <a:cs typeface="Malgun Gothic"/>
              </a:rPr>
              <a:t>전화 주시면, 방문하여 상담해</a:t>
            </a:r>
            <a:r>
              <a:rPr dirty="0" sz="2000" spc="-12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000" b="1">
                <a:solidFill>
                  <a:srgbClr val="FFFFFF"/>
                </a:solidFill>
                <a:latin typeface="Malgun Gothic"/>
                <a:cs typeface="Malgun Gothic"/>
              </a:rPr>
              <a:t>드립니다.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42644" y="7930894"/>
            <a:ext cx="1226820" cy="12131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57883" y="6370320"/>
            <a:ext cx="1196340" cy="1571625"/>
          </a:xfrm>
          <a:custGeom>
            <a:avLst/>
            <a:gdLst/>
            <a:ahLst/>
            <a:cxnLst/>
            <a:rect l="l" t="t" r="r" b="b"/>
            <a:pathLst>
              <a:path w="1196339" h="1571625">
                <a:moveTo>
                  <a:pt x="1093470" y="0"/>
                </a:moveTo>
                <a:lnTo>
                  <a:pt x="102869" y="0"/>
                </a:lnTo>
                <a:lnTo>
                  <a:pt x="62793" y="8072"/>
                </a:lnTo>
                <a:lnTo>
                  <a:pt x="30099" y="30098"/>
                </a:lnTo>
                <a:lnTo>
                  <a:pt x="8072" y="62793"/>
                </a:lnTo>
                <a:lnTo>
                  <a:pt x="0" y="102869"/>
                </a:lnTo>
                <a:lnTo>
                  <a:pt x="0" y="1468373"/>
                </a:lnTo>
                <a:lnTo>
                  <a:pt x="8072" y="1508423"/>
                </a:lnTo>
                <a:lnTo>
                  <a:pt x="30098" y="1541121"/>
                </a:lnTo>
                <a:lnTo>
                  <a:pt x="62793" y="1563162"/>
                </a:lnTo>
                <a:lnTo>
                  <a:pt x="102869" y="1571243"/>
                </a:lnTo>
                <a:lnTo>
                  <a:pt x="1093470" y="1571243"/>
                </a:lnTo>
                <a:lnTo>
                  <a:pt x="1133546" y="1563162"/>
                </a:lnTo>
                <a:lnTo>
                  <a:pt x="1166241" y="1541121"/>
                </a:lnTo>
                <a:lnTo>
                  <a:pt x="1188267" y="1508423"/>
                </a:lnTo>
                <a:lnTo>
                  <a:pt x="1196340" y="1468373"/>
                </a:lnTo>
                <a:lnTo>
                  <a:pt x="1196340" y="102869"/>
                </a:lnTo>
                <a:lnTo>
                  <a:pt x="1188267" y="62793"/>
                </a:lnTo>
                <a:lnTo>
                  <a:pt x="1166241" y="30098"/>
                </a:lnTo>
                <a:lnTo>
                  <a:pt x="1133546" y="8072"/>
                </a:lnTo>
                <a:lnTo>
                  <a:pt x="1093470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57883" y="6370320"/>
            <a:ext cx="1196340" cy="15712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50368" y="773430"/>
            <a:ext cx="2753995" cy="133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404040"/>
                </a:solidFill>
                <a:latin typeface="Malgun Gothic"/>
                <a:cs typeface="Malgun Gothic"/>
              </a:rPr>
              <a:t>4차 산업혁명을 준비하는 </a:t>
            </a:r>
            <a:r>
              <a:rPr dirty="0" sz="800" spc="-5">
                <a:solidFill>
                  <a:srgbClr val="404040"/>
                </a:solidFill>
                <a:latin typeface="Malgun Gothic"/>
                <a:cs typeface="Malgun Gothic"/>
              </a:rPr>
              <a:t>News </a:t>
            </a:r>
            <a:r>
              <a:rPr dirty="0" sz="800">
                <a:solidFill>
                  <a:srgbClr val="404040"/>
                </a:solidFill>
                <a:latin typeface="Malgun Gothic"/>
                <a:cs typeface="Malgun Gothic"/>
              </a:rPr>
              <a:t>Letter  </a:t>
            </a:r>
            <a:r>
              <a:rPr dirty="0" sz="800" spc="-5">
                <a:solidFill>
                  <a:srgbClr val="404040"/>
                </a:solidFill>
                <a:latin typeface="Gulim"/>
                <a:cs typeface="Gulim"/>
              </a:rPr>
              <a:t>제42호 </a:t>
            </a:r>
            <a:r>
              <a:rPr dirty="0" sz="800" spc="-10">
                <a:solidFill>
                  <a:srgbClr val="404040"/>
                </a:solidFill>
                <a:latin typeface="Gulim"/>
                <a:cs typeface="Gulim"/>
              </a:rPr>
              <a:t>2017.03.</a:t>
            </a:r>
            <a:r>
              <a:rPr dirty="0" sz="800">
                <a:solidFill>
                  <a:srgbClr val="404040"/>
                </a:solidFill>
                <a:latin typeface="Gulim"/>
                <a:cs typeface="Gulim"/>
              </a:rPr>
              <a:t> </a:t>
            </a:r>
            <a:r>
              <a:rPr dirty="0" sz="800" spc="-10">
                <a:solidFill>
                  <a:srgbClr val="404040"/>
                </a:solidFill>
                <a:latin typeface="Gulim"/>
                <a:cs typeface="Gulim"/>
              </a:rPr>
              <a:t>01</a:t>
            </a:r>
            <a:endParaRPr sz="800">
              <a:latin typeface="Gulim"/>
              <a:cs typeface="Guli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45920" y="4067555"/>
            <a:ext cx="3226308" cy="18760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91387" y="1529715"/>
            <a:ext cx="6056630" cy="3002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209">
              <a:lnSpc>
                <a:spcPct val="100000"/>
              </a:lnSpc>
            </a:pPr>
            <a:r>
              <a:rPr dirty="0" sz="2000" spc="5" b="1">
                <a:solidFill>
                  <a:srgbClr val="FF6600"/>
                </a:solidFill>
                <a:latin typeface="Malgun Gothic"/>
                <a:cs typeface="Malgun Gothic"/>
              </a:rPr>
              <a:t>아직</a:t>
            </a:r>
            <a:r>
              <a:rPr dirty="0" sz="2000" spc="5" b="1">
                <a:solidFill>
                  <a:srgbClr val="FF6600"/>
                </a:solidFill>
                <a:latin typeface="Lucida Sans"/>
                <a:cs typeface="Lucida Sans"/>
              </a:rPr>
              <a:t>, </a:t>
            </a:r>
            <a:r>
              <a:rPr dirty="0" sz="2000" spc="-15" b="1">
                <a:solidFill>
                  <a:srgbClr val="FF6600"/>
                </a:solidFill>
                <a:latin typeface="Malgun Gothic"/>
                <a:cs typeface="Malgun Gothic"/>
              </a:rPr>
              <a:t>모바일 </a:t>
            </a:r>
            <a:r>
              <a:rPr dirty="0" sz="2000" spc="-10" b="1">
                <a:solidFill>
                  <a:srgbClr val="FF6600"/>
                </a:solidFill>
                <a:latin typeface="Malgun Gothic"/>
                <a:cs typeface="Malgun Gothic"/>
              </a:rPr>
              <a:t>앱이</a:t>
            </a:r>
            <a:r>
              <a:rPr dirty="0" sz="2000" spc="-340" b="1">
                <a:solidFill>
                  <a:srgbClr val="FF6600"/>
                </a:solidFill>
                <a:latin typeface="Malgun Gothic"/>
                <a:cs typeface="Malgun Gothic"/>
              </a:rPr>
              <a:t> </a:t>
            </a:r>
            <a:r>
              <a:rPr dirty="0" sz="2000" spc="-30" b="1">
                <a:solidFill>
                  <a:srgbClr val="FF6600"/>
                </a:solidFill>
                <a:latin typeface="Malgun Gothic"/>
                <a:cs typeface="Malgun Gothic"/>
              </a:rPr>
              <a:t>없으십니까</a:t>
            </a:r>
            <a:r>
              <a:rPr dirty="0" sz="2000" spc="-30" b="1">
                <a:solidFill>
                  <a:srgbClr val="FF6600"/>
                </a:solidFill>
                <a:latin typeface="Lucida Sans"/>
                <a:cs typeface="Lucida Sans"/>
              </a:rPr>
              <a:t>?</a:t>
            </a:r>
            <a:endParaRPr sz="20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dirty="0" sz="1800" spc="160" b="1">
                <a:solidFill>
                  <a:srgbClr val="00AFEF"/>
                </a:solidFill>
                <a:latin typeface="Malgun Gothic"/>
                <a:cs typeface="Malgun Gothic"/>
              </a:rPr>
              <a:t>“전략적인</a:t>
            </a:r>
            <a:r>
              <a:rPr dirty="0" sz="1800" spc="-130" b="1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800" spc="125" b="1">
                <a:solidFill>
                  <a:srgbClr val="00AFEF"/>
                </a:solidFill>
                <a:latin typeface="Malgun Gothic"/>
                <a:cs typeface="Malgun Gothic"/>
              </a:rPr>
              <a:t>Branded</a:t>
            </a:r>
            <a:r>
              <a:rPr dirty="0" sz="1800" spc="-120" b="1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800" spc="220" b="1">
                <a:solidFill>
                  <a:srgbClr val="00AFEF"/>
                </a:solidFill>
                <a:latin typeface="Malgun Gothic"/>
                <a:cs typeface="Malgun Gothic"/>
              </a:rPr>
              <a:t>App”을</a:t>
            </a:r>
            <a:r>
              <a:rPr dirty="0" sz="1800" spc="-130" b="1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800" spc="-15" b="1">
                <a:solidFill>
                  <a:srgbClr val="00AFEF"/>
                </a:solidFill>
                <a:latin typeface="Malgun Gothic"/>
                <a:cs typeface="Malgun Gothic"/>
              </a:rPr>
              <a:t>만들어</a:t>
            </a:r>
            <a:r>
              <a:rPr dirty="0" sz="1800" spc="-140" b="1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800" spc="-20" b="1">
                <a:solidFill>
                  <a:srgbClr val="00AFEF"/>
                </a:solidFill>
                <a:latin typeface="Malgun Gothic"/>
                <a:cs typeface="Malgun Gothic"/>
              </a:rPr>
              <a:t>드리겠습니다</a:t>
            </a:r>
            <a:r>
              <a:rPr dirty="0" sz="1800" spc="-20" b="1">
                <a:solidFill>
                  <a:srgbClr val="00AFEF"/>
                </a:solidFill>
                <a:latin typeface="Lucida Sans"/>
                <a:cs typeface="Lucida Sans"/>
              </a:rPr>
              <a:t>.</a:t>
            </a:r>
            <a:endParaRPr sz="1800">
              <a:latin typeface="Lucida Sans"/>
              <a:cs typeface="Lucida Sans"/>
            </a:endParaRPr>
          </a:p>
          <a:p>
            <a:pPr marL="29209">
              <a:lnSpc>
                <a:spcPct val="100000"/>
              </a:lnSpc>
              <a:spcBef>
                <a:spcPts val="1205"/>
              </a:spcBef>
            </a:pPr>
            <a:r>
              <a:rPr dirty="0" sz="2000" spc="-15" b="1">
                <a:solidFill>
                  <a:srgbClr val="FF6600"/>
                </a:solidFill>
                <a:latin typeface="Malgun Gothic"/>
                <a:cs typeface="Malgun Gothic"/>
              </a:rPr>
              <a:t>앱은 </a:t>
            </a:r>
            <a:r>
              <a:rPr dirty="0" sz="2000" spc="-5" b="1">
                <a:solidFill>
                  <a:srgbClr val="FF6600"/>
                </a:solidFill>
                <a:latin typeface="Malgun Gothic"/>
                <a:cs typeface="Malgun Gothic"/>
              </a:rPr>
              <a:t>있는데</a:t>
            </a:r>
            <a:r>
              <a:rPr dirty="0" sz="2000" spc="-5" b="1">
                <a:solidFill>
                  <a:srgbClr val="FF6600"/>
                </a:solidFill>
                <a:latin typeface="Lucida Sans"/>
                <a:cs typeface="Lucida Sans"/>
              </a:rPr>
              <a:t>, </a:t>
            </a:r>
            <a:r>
              <a:rPr dirty="0" sz="2000" spc="-20" b="1">
                <a:solidFill>
                  <a:srgbClr val="FF6600"/>
                </a:solidFill>
                <a:latin typeface="Malgun Gothic"/>
                <a:cs typeface="Malgun Gothic"/>
              </a:rPr>
              <a:t>활용도가</a:t>
            </a:r>
            <a:r>
              <a:rPr dirty="0" sz="2000" spc="-330" b="1">
                <a:solidFill>
                  <a:srgbClr val="FF6600"/>
                </a:solidFill>
                <a:latin typeface="Malgun Gothic"/>
                <a:cs typeface="Malgun Gothic"/>
              </a:rPr>
              <a:t> </a:t>
            </a:r>
            <a:r>
              <a:rPr dirty="0" sz="2000" spc="-30" b="1">
                <a:solidFill>
                  <a:srgbClr val="FF6600"/>
                </a:solidFill>
                <a:latin typeface="Malgun Gothic"/>
                <a:cs typeface="Malgun Gothic"/>
              </a:rPr>
              <a:t>떨어집니까</a:t>
            </a:r>
            <a:r>
              <a:rPr dirty="0" sz="2000" spc="-30" b="1">
                <a:solidFill>
                  <a:srgbClr val="FF6600"/>
                </a:solidFill>
                <a:latin typeface="Lucida Sans"/>
                <a:cs typeface="Lucida Sans"/>
              </a:rPr>
              <a:t>?</a:t>
            </a:r>
            <a:endParaRPr sz="2000">
              <a:latin typeface="Lucida Sans"/>
              <a:cs typeface="Lucida Sans"/>
            </a:endParaRPr>
          </a:p>
          <a:p>
            <a:pPr marL="85725" marR="5080">
              <a:lnSpc>
                <a:spcPct val="152200"/>
              </a:lnSpc>
              <a:spcBef>
                <a:spcPts val="30"/>
              </a:spcBef>
            </a:pPr>
            <a:r>
              <a:rPr dirty="0" sz="1800" spc="160" b="1">
                <a:solidFill>
                  <a:srgbClr val="00AFEF"/>
                </a:solidFill>
                <a:latin typeface="Malgun Gothic"/>
                <a:cs typeface="Malgun Gothic"/>
              </a:rPr>
              <a:t>“전략적인</a:t>
            </a:r>
            <a:r>
              <a:rPr dirty="0" sz="1800" spc="-130" b="1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800" spc="125" b="1">
                <a:solidFill>
                  <a:srgbClr val="00AFEF"/>
                </a:solidFill>
                <a:latin typeface="Malgun Gothic"/>
                <a:cs typeface="Malgun Gothic"/>
              </a:rPr>
              <a:t>Branded</a:t>
            </a:r>
            <a:r>
              <a:rPr dirty="0" sz="1800" spc="-114" b="1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800" spc="175" b="1">
                <a:solidFill>
                  <a:srgbClr val="00AFEF"/>
                </a:solidFill>
                <a:latin typeface="Malgun Gothic"/>
                <a:cs typeface="Malgun Gothic"/>
              </a:rPr>
              <a:t>App”으로</a:t>
            </a:r>
            <a:r>
              <a:rPr dirty="0" sz="1800" spc="-130" b="1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800" spc="-20" b="1">
                <a:solidFill>
                  <a:srgbClr val="00AFEF"/>
                </a:solidFill>
                <a:latin typeface="Malgun Gothic"/>
                <a:cs typeface="Malgun Gothic"/>
              </a:rPr>
              <a:t>고도화</a:t>
            </a:r>
            <a:r>
              <a:rPr dirty="0" sz="1800" spc="-125" b="1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800" b="1">
                <a:solidFill>
                  <a:srgbClr val="00AFEF"/>
                </a:solidFill>
                <a:latin typeface="Malgun Gothic"/>
                <a:cs typeface="Malgun Gothic"/>
              </a:rPr>
              <a:t>해</a:t>
            </a:r>
            <a:r>
              <a:rPr dirty="0" sz="1800" spc="-95" b="1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800" spc="-20" b="1">
                <a:solidFill>
                  <a:srgbClr val="00AFEF"/>
                </a:solidFill>
                <a:latin typeface="Malgun Gothic"/>
                <a:cs typeface="Malgun Gothic"/>
              </a:rPr>
              <a:t>드리겠습니다</a:t>
            </a:r>
            <a:r>
              <a:rPr dirty="0" sz="1800" spc="-20" b="1">
                <a:solidFill>
                  <a:srgbClr val="00AFEF"/>
                </a:solidFill>
                <a:latin typeface="Lucida Sans"/>
                <a:cs typeface="Lucida Sans"/>
              </a:rPr>
              <a:t>.  </a:t>
            </a:r>
            <a:r>
              <a:rPr dirty="0" sz="1800" spc="-15" b="1">
                <a:solidFill>
                  <a:srgbClr val="FF6600"/>
                </a:solidFill>
                <a:latin typeface="Malgun Gothic"/>
                <a:cs typeface="Malgun Gothic"/>
              </a:rPr>
              <a:t>모바일</a:t>
            </a:r>
            <a:r>
              <a:rPr dirty="0" sz="1800" spc="-130" b="1">
                <a:solidFill>
                  <a:srgbClr val="FF6600"/>
                </a:solidFill>
                <a:latin typeface="Malgun Gothic"/>
                <a:cs typeface="Malgun Gothic"/>
              </a:rPr>
              <a:t> </a:t>
            </a:r>
            <a:r>
              <a:rPr dirty="0" sz="1800" spc="-10" b="1">
                <a:solidFill>
                  <a:srgbClr val="FF6600"/>
                </a:solidFill>
                <a:latin typeface="Malgun Gothic"/>
                <a:cs typeface="Malgun Gothic"/>
              </a:rPr>
              <a:t>앱은</a:t>
            </a:r>
            <a:r>
              <a:rPr dirty="0" sz="1800" spc="-114" b="1">
                <a:solidFill>
                  <a:srgbClr val="FF6600"/>
                </a:solidFill>
                <a:latin typeface="Malgun Gothic"/>
                <a:cs typeface="Malgun Gothic"/>
              </a:rPr>
              <a:t> </a:t>
            </a:r>
            <a:r>
              <a:rPr dirty="0" sz="1800" spc="-15" b="1">
                <a:solidFill>
                  <a:srgbClr val="FF6600"/>
                </a:solidFill>
                <a:latin typeface="Malgun Gothic"/>
                <a:cs typeface="Malgun Gothic"/>
              </a:rPr>
              <a:t>기술이</a:t>
            </a:r>
            <a:r>
              <a:rPr dirty="0" sz="1800" spc="-130" b="1">
                <a:solidFill>
                  <a:srgbClr val="FF6600"/>
                </a:solidFill>
                <a:latin typeface="Malgun Gothic"/>
                <a:cs typeface="Malgun Gothic"/>
              </a:rPr>
              <a:t> </a:t>
            </a:r>
            <a:r>
              <a:rPr dirty="0" sz="1800" spc="-15" b="1">
                <a:solidFill>
                  <a:srgbClr val="FF6600"/>
                </a:solidFill>
                <a:latin typeface="Malgun Gothic"/>
                <a:cs typeface="Malgun Gothic"/>
              </a:rPr>
              <a:t>아니라,</a:t>
            </a:r>
            <a:r>
              <a:rPr dirty="0" sz="1800" spc="-100" b="1">
                <a:solidFill>
                  <a:srgbClr val="FF6600"/>
                </a:solidFill>
                <a:latin typeface="Malgun Gothic"/>
                <a:cs typeface="Malgun Gothic"/>
              </a:rPr>
              <a:t> </a:t>
            </a:r>
            <a:r>
              <a:rPr dirty="0" sz="1800" spc="285" b="1">
                <a:solidFill>
                  <a:srgbClr val="FF6600"/>
                </a:solidFill>
                <a:latin typeface="Malgun Gothic"/>
                <a:cs typeface="Malgun Gothic"/>
              </a:rPr>
              <a:t>“전략”으로</a:t>
            </a:r>
            <a:r>
              <a:rPr dirty="0" sz="1800" spc="-125" b="1">
                <a:solidFill>
                  <a:srgbClr val="FF6600"/>
                </a:solidFill>
                <a:latin typeface="Malgun Gothic"/>
                <a:cs typeface="Malgun Gothic"/>
              </a:rPr>
              <a:t> </a:t>
            </a:r>
            <a:r>
              <a:rPr dirty="0" sz="1800" spc="-20" b="1">
                <a:solidFill>
                  <a:srgbClr val="FF6600"/>
                </a:solidFill>
                <a:latin typeface="Malgun Gothic"/>
                <a:cs typeface="Malgun Gothic"/>
              </a:rPr>
              <a:t>접근해야</a:t>
            </a:r>
            <a:r>
              <a:rPr dirty="0" sz="1800" spc="-125" b="1">
                <a:solidFill>
                  <a:srgbClr val="FF6600"/>
                </a:solidFill>
                <a:latin typeface="Malgun Gothic"/>
                <a:cs typeface="Malgun Gothic"/>
              </a:rPr>
              <a:t> </a:t>
            </a:r>
            <a:r>
              <a:rPr dirty="0" sz="1800" spc="-5" b="1">
                <a:solidFill>
                  <a:srgbClr val="FF6600"/>
                </a:solidFill>
                <a:latin typeface="Malgun Gothic"/>
                <a:cs typeface="Malgun Gothic"/>
              </a:rPr>
              <a:t>합니다</a:t>
            </a:r>
            <a:r>
              <a:rPr dirty="0" sz="1800" spc="-5" b="1">
                <a:solidFill>
                  <a:srgbClr val="FF6600"/>
                </a:solidFill>
                <a:latin typeface="Lucida Sans"/>
                <a:cs typeface="Lucida Sans"/>
              </a:rPr>
              <a:t>.</a:t>
            </a:r>
            <a:endParaRPr sz="18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459230">
              <a:lnSpc>
                <a:spcPct val="100000"/>
              </a:lnSpc>
              <a:spcBef>
                <a:spcPts val="1100"/>
              </a:spcBef>
            </a:pPr>
            <a:r>
              <a:rPr dirty="0" sz="2000">
                <a:solidFill>
                  <a:srgbClr val="FF6600"/>
                </a:solidFill>
                <a:latin typeface="Malgun Gothic"/>
                <a:cs typeface="Malgun Gothic"/>
              </a:rPr>
              <a:t>02-2655-9898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0604" y="1493519"/>
            <a:ext cx="432816" cy="4312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0604" y="2339339"/>
            <a:ext cx="432816" cy="4328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0604" y="3131820"/>
            <a:ext cx="432816" cy="4328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19"/>
              </a:lnSpc>
            </a:pPr>
            <a:r>
              <a:rPr dirty="0"/>
              <a:t>Contact : </a:t>
            </a:r>
            <a:r>
              <a:rPr dirty="0" spc="-5">
                <a:hlinkClick r:id="rId2"/>
              </a:rPr>
              <a:t>CrmCem@naver.com</a:t>
            </a:r>
            <a:r>
              <a:rPr dirty="0" spc="220"/>
              <a:t> </a:t>
            </a:r>
            <a:r>
              <a:rPr dirty="0"/>
              <a:t>02)2655-9898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19"/>
              </a:lnSpc>
            </a:pPr>
            <a:r>
              <a:rPr dirty="0" spc="5"/>
              <a:t>C</a:t>
            </a:r>
            <a:r>
              <a:rPr dirty="0"/>
              <a:t>o</a:t>
            </a:r>
            <a:r>
              <a:rPr dirty="0" spc="-5"/>
              <a:t>p</a:t>
            </a:r>
            <a:r>
              <a:rPr dirty="0"/>
              <a:t>yr</a:t>
            </a:r>
            <a:r>
              <a:rPr dirty="0" spc="-10"/>
              <a:t>i</a:t>
            </a:r>
            <a:r>
              <a:rPr dirty="0" spc="-5"/>
              <a:t>g</a:t>
            </a:r>
            <a:r>
              <a:rPr dirty="0"/>
              <a:t>htⓒ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5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9352" y="4643628"/>
            <a:ext cx="6520180" cy="2193290"/>
          </a:xfrm>
          <a:custGeom>
            <a:avLst/>
            <a:gdLst/>
            <a:ahLst/>
            <a:cxnLst/>
            <a:rect l="l" t="t" r="r" b="b"/>
            <a:pathLst>
              <a:path w="6520180" h="2193290">
                <a:moveTo>
                  <a:pt x="0" y="2193036"/>
                </a:moveTo>
                <a:lnTo>
                  <a:pt x="6519672" y="2193036"/>
                </a:lnTo>
                <a:lnTo>
                  <a:pt x="6519672" y="0"/>
                </a:lnTo>
                <a:lnTo>
                  <a:pt x="0" y="0"/>
                </a:lnTo>
                <a:lnTo>
                  <a:pt x="0" y="2193036"/>
                </a:lnTo>
                <a:close/>
              </a:path>
            </a:pathLst>
          </a:custGeom>
          <a:ln w="3175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182870" y="6390894"/>
            <a:ext cx="1042669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55"/>
              </a:lnSpc>
            </a:pPr>
            <a:r>
              <a:rPr dirty="0" sz="1400" spc="-5" b="1">
                <a:solidFill>
                  <a:srgbClr val="FF6600"/>
                </a:solidFill>
                <a:latin typeface="Malgun Gothic"/>
                <a:cs typeface="Malgun Gothic"/>
              </a:rPr>
              <a:t>Mobile</a:t>
            </a:r>
            <a:r>
              <a:rPr dirty="0" sz="1400" spc="-85" b="1">
                <a:solidFill>
                  <a:srgbClr val="FF6600"/>
                </a:solidFill>
                <a:latin typeface="Malgun Gothic"/>
                <a:cs typeface="Malgun Gothic"/>
              </a:rPr>
              <a:t> </a:t>
            </a:r>
            <a:r>
              <a:rPr dirty="0" sz="1400" spc="-5" b="1">
                <a:solidFill>
                  <a:srgbClr val="FF6600"/>
                </a:solidFill>
                <a:latin typeface="Malgun Gothic"/>
                <a:cs typeface="Malgun Gothic"/>
              </a:rPr>
              <a:t>Only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81400" y="5430011"/>
            <a:ext cx="1025651" cy="862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21608" y="5542788"/>
            <a:ext cx="790956" cy="481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930141" y="6390385"/>
            <a:ext cx="314325" cy="180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20"/>
              </a:lnSpc>
            </a:pPr>
            <a:r>
              <a:rPr dirty="0" sz="1200" spc="-45">
                <a:latin typeface="Malgun Gothic"/>
                <a:cs typeface="Malgun Gothic"/>
              </a:rPr>
              <a:t>W</a:t>
            </a:r>
            <a:r>
              <a:rPr dirty="0" sz="1200">
                <a:latin typeface="Malgun Gothic"/>
                <a:cs typeface="Malgun Gothic"/>
              </a:rPr>
              <a:t>eb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92451" y="5644896"/>
            <a:ext cx="911351" cy="5913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213482" y="6391402"/>
            <a:ext cx="633095" cy="150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80"/>
              </a:lnSpc>
            </a:pPr>
            <a:r>
              <a:rPr dirty="0" sz="1000" spc="-5">
                <a:latin typeface="Malgun Gothic"/>
                <a:cs typeface="Malgun Gothic"/>
              </a:rPr>
              <a:t>Call</a:t>
            </a:r>
            <a:r>
              <a:rPr dirty="0" sz="1000" spc="-50">
                <a:latin typeface="Malgun Gothic"/>
                <a:cs typeface="Malgun Gothic"/>
              </a:rPr>
              <a:t> </a:t>
            </a:r>
            <a:r>
              <a:rPr dirty="0" sz="1000" spc="-10">
                <a:latin typeface="Malgun Gothic"/>
                <a:cs typeface="Malgun Gothic"/>
              </a:rPr>
              <a:t>Center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3076" y="6391402"/>
            <a:ext cx="378460" cy="150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80"/>
              </a:lnSpc>
            </a:pPr>
            <a:r>
              <a:rPr dirty="0" sz="1000" spc="-10">
                <a:latin typeface="Malgun Gothic"/>
                <a:cs typeface="Malgun Gothic"/>
              </a:rPr>
              <a:t>O</a:t>
            </a:r>
            <a:r>
              <a:rPr dirty="0" sz="1000" spc="-15">
                <a:latin typeface="Malgun Gothic"/>
                <a:cs typeface="Malgun Gothic"/>
              </a:rPr>
              <a:t>f</a:t>
            </a:r>
            <a:r>
              <a:rPr dirty="0" sz="1000" spc="-10">
                <a:latin typeface="Malgun Gothic"/>
                <a:cs typeface="Malgun Gothic"/>
              </a:rPr>
              <a:t>f</a:t>
            </a:r>
            <a:r>
              <a:rPr dirty="0" sz="1000" spc="-15">
                <a:latin typeface="Malgun Gothic"/>
                <a:cs typeface="Malgun Gothic"/>
              </a:rPr>
              <a:t>l</a:t>
            </a:r>
            <a:r>
              <a:rPr dirty="0" sz="1000" spc="-10">
                <a:latin typeface="Malgun Gothic"/>
                <a:cs typeface="Malgun Gothic"/>
              </a:rPr>
              <a:t>ine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2459" y="5658611"/>
            <a:ext cx="865632" cy="5775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55064" y="6347459"/>
            <a:ext cx="334010" cy="277495"/>
          </a:xfrm>
          <a:custGeom>
            <a:avLst/>
            <a:gdLst/>
            <a:ahLst/>
            <a:cxnLst/>
            <a:rect l="l" t="t" r="r" b="b"/>
            <a:pathLst>
              <a:path w="334010" h="277495">
                <a:moveTo>
                  <a:pt x="195834" y="0"/>
                </a:moveTo>
                <a:lnTo>
                  <a:pt x="195834" y="69341"/>
                </a:lnTo>
                <a:lnTo>
                  <a:pt x="0" y="69341"/>
                </a:lnTo>
                <a:lnTo>
                  <a:pt x="0" y="208025"/>
                </a:lnTo>
                <a:lnTo>
                  <a:pt x="195834" y="208025"/>
                </a:lnTo>
                <a:lnTo>
                  <a:pt x="195834" y="277367"/>
                </a:lnTo>
                <a:lnTo>
                  <a:pt x="333756" y="138683"/>
                </a:lnTo>
                <a:lnTo>
                  <a:pt x="19583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65348" y="6347459"/>
            <a:ext cx="335280" cy="277495"/>
          </a:xfrm>
          <a:custGeom>
            <a:avLst/>
            <a:gdLst/>
            <a:ahLst/>
            <a:cxnLst/>
            <a:rect l="l" t="t" r="r" b="b"/>
            <a:pathLst>
              <a:path w="335279" h="277495">
                <a:moveTo>
                  <a:pt x="196723" y="0"/>
                </a:moveTo>
                <a:lnTo>
                  <a:pt x="196723" y="69341"/>
                </a:lnTo>
                <a:lnTo>
                  <a:pt x="0" y="69341"/>
                </a:lnTo>
                <a:lnTo>
                  <a:pt x="0" y="208025"/>
                </a:lnTo>
                <a:lnTo>
                  <a:pt x="196723" y="208025"/>
                </a:lnTo>
                <a:lnTo>
                  <a:pt x="196723" y="277367"/>
                </a:lnTo>
                <a:lnTo>
                  <a:pt x="335279" y="138683"/>
                </a:lnTo>
                <a:lnTo>
                  <a:pt x="19672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52771" y="6347459"/>
            <a:ext cx="335280" cy="277495"/>
          </a:xfrm>
          <a:custGeom>
            <a:avLst/>
            <a:gdLst/>
            <a:ahLst/>
            <a:cxnLst/>
            <a:rect l="l" t="t" r="r" b="b"/>
            <a:pathLst>
              <a:path w="335279" h="277495">
                <a:moveTo>
                  <a:pt x="196723" y="0"/>
                </a:moveTo>
                <a:lnTo>
                  <a:pt x="196723" y="69341"/>
                </a:lnTo>
                <a:lnTo>
                  <a:pt x="0" y="69341"/>
                </a:lnTo>
                <a:lnTo>
                  <a:pt x="0" y="208025"/>
                </a:lnTo>
                <a:lnTo>
                  <a:pt x="196723" y="208025"/>
                </a:lnTo>
                <a:lnTo>
                  <a:pt x="196723" y="277367"/>
                </a:lnTo>
                <a:lnTo>
                  <a:pt x="335279" y="138683"/>
                </a:lnTo>
                <a:lnTo>
                  <a:pt x="19672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82540" y="4887467"/>
            <a:ext cx="1299972" cy="13914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625084" y="5038344"/>
            <a:ext cx="510539" cy="8869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56463" y="255905"/>
            <a:ext cx="3923665" cy="313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00"/>
                </a:solidFill>
                <a:latin typeface="Malgun Gothic"/>
                <a:cs typeface="Malgun Gothic"/>
              </a:rPr>
              <a:t>| </a:t>
            </a:r>
            <a:r>
              <a:rPr dirty="0" sz="2000" spc="-5" b="1">
                <a:solidFill>
                  <a:srgbClr val="FFFFFF"/>
                </a:solidFill>
                <a:latin typeface="Malgun Gothic"/>
                <a:cs typeface="Malgun Gothic"/>
              </a:rPr>
              <a:t>Mobile </a:t>
            </a:r>
            <a:r>
              <a:rPr dirty="0" sz="2000">
                <a:solidFill>
                  <a:srgbClr val="FFFFFF"/>
                </a:solidFill>
                <a:latin typeface="Malgun Gothic"/>
                <a:cs typeface="Malgun Gothic"/>
              </a:rPr>
              <a:t>CRM </a:t>
            </a:r>
            <a:r>
              <a:rPr dirty="0" sz="2000" b="1">
                <a:solidFill>
                  <a:srgbClr val="FFFFFF"/>
                </a:solidFill>
                <a:latin typeface="Malgun Gothic"/>
                <a:cs typeface="Malgun Gothic"/>
              </a:rPr>
              <a:t>– </a:t>
            </a:r>
            <a:r>
              <a:rPr dirty="0" sz="2000">
                <a:solidFill>
                  <a:srgbClr val="FFFFFF"/>
                </a:solidFill>
                <a:latin typeface="Malgun Gothic"/>
                <a:cs typeface="Malgun Gothic"/>
              </a:rPr>
              <a:t>고객과</a:t>
            </a:r>
            <a:r>
              <a:rPr dirty="0" sz="2000" spc="-9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000" b="1">
                <a:solidFill>
                  <a:srgbClr val="FFFFFF"/>
                </a:solidFill>
                <a:latin typeface="Malgun Gothic"/>
                <a:cs typeface="Malgun Gothic"/>
              </a:rPr>
              <a:t>연결하라</a:t>
            </a:r>
            <a:r>
              <a:rPr dirty="0" sz="2000">
                <a:solidFill>
                  <a:srgbClr val="FFFFFF"/>
                </a:solidFill>
                <a:latin typeface="Malgun Gothic"/>
                <a:cs typeface="Malgun Gothic"/>
              </a:rPr>
              <a:t>!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19"/>
              </a:lnSpc>
            </a:pPr>
            <a:r>
              <a:rPr dirty="0"/>
              <a:t>Contact : </a:t>
            </a:r>
            <a:r>
              <a:rPr dirty="0" spc="-5">
                <a:hlinkClick r:id="rId8"/>
              </a:rPr>
              <a:t>CrmCem@naver.com</a:t>
            </a:r>
            <a:r>
              <a:rPr dirty="0" spc="220"/>
              <a:t> </a:t>
            </a:r>
            <a:r>
              <a:rPr dirty="0"/>
              <a:t>02)2655-9898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19"/>
              </a:lnSpc>
            </a:pPr>
            <a:r>
              <a:rPr dirty="0" spc="5"/>
              <a:t>C</a:t>
            </a:r>
            <a:r>
              <a:rPr dirty="0"/>
              <a:t>o</a:t>
            </a:r>
            <a:r>
              <a:rPr dirty="0" spc="-5"/>
              <a:t>p</a:t>
            </a:r>
            <a:r>
              <a:rPr dirty="0"/>
              <a:t>yr</a:t>
            </a:r>
            <a:r>
              <a:rPr dirty="0" spc="-10"/>
              <a:t>i</a:t>
            </a:r>
            <a:r>
              <a:rPr dirty="0" spc="-5"/>
              <a:t>g</a:t>
            </a:r>
            <a:r>
              <a:rPr dirty="0"/>
              <a:t>htⓒ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347211" y="8928429"/>
            <a:ext cx="120650" cy="199390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2</a:t>
            </a:fld>
            <a:endParaRPr sz="10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0368" y="773430"/>
            <a:ext cx="2753995" cy="133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404040"/>
                </a:solidFill>
                <a:latin typeface="Malgun Gothic"/>
                <a:cs typeface="Malgun Gothic"/>
              </a:rPr>
              <a:t>4차 산업혁명을 준비하는 </a:t>
            </a:r>
            <a:r>
              <a:rPr dirty="0" sz="800" spc="-5">
                <a:solidFill>
                  <a:srgbClr val="404040"/>
                </a:solidFill>
                <a:latin typeface="Malgun Gothic"/>
                <a:cs typeface="Malgun Gothic"/>
              </a:rPr>
              <a:t>News </a:t>
            </a:r>
            <a:r>
              <a:rPr dirty="0" sz="800">
                <a:solidFill>
                  <a:srgbClr val="404040"/>
                </a:solidFill>
                <a:latin typeface="Malgun Gothic"/>
                <a:cs typeface="Malgun Gothic"/>
              </a:rPr>
              <a:t>Letter  </a:t>
            </a:r>
            <a:r>
              <a:rPr dirty="0" sz="800" spc="-5">
                <a:solidFill>
                  <a:srgbClr val="404040"/>
                </a:solidFill>
                <a:latin typeface="Gulim"/>
                <a:cs typeface="Gulim"/>
              </a:rPr>
              <a:t>제42호 </a:t>
            </a:r>
            <a:r>
              <a:rPr dirty="0" sz="800" spc="-10">
                <a:solidFill>
                  <a:srgbClr val="404040"/>
                </a:solidFill>
                <a:latin typeface="Gulim"/>
                <a:cs typeface="Gulim"/>
              </a:rPr>
              <a:t>2017.03.</a:t>
            </a:r>
            <a:r>
              <a:rPr dirty="0" sz="800">
                <a:solidFill>
                  <a:srgbClr val="404040"/>
                </a:solidFill>
                <a:latin typeface="Gulim"/>
                <a:cs typeface="Gulim"/>
              </a:rPr>
              <a:t> </a:t>
            </a:r>
            <a:r>
              <a:rPr dirty="0" sz="800" spc="-10">
                <a:solidFill>
                  <a:srgbClr val="404040"/>
                </a:solidFill>
                <a:latin typeface="Gulim"/>
                <a:cs typeface="Gulim"/>
              </a:rPr>
              <a:t>01</a:t>
            </a:r>
            <a:endParaRPr sz="800">
              <a:latin typeface="Gulim"/>
              <a:cs typeface="Guli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7715" y="1216858"/>
            <a:ext cx="6307455" cy="3028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155575" indent="107950">
              <a:lnSpc>
                <a:spcPct val="150100"/>
              </a:lnSpc>
            </a:pPr>
            <a:r>
              <a:rPr dirty="0" sz="1200" spc="-5">
                <a:solidFill>
                  <a:srgbClr val="00AFEF"/>
                </a:solidFill>
                <a:latin typeface="Malgun Gothic"/>
                <a:cs typeface="Malgun Gothic"/>
              </a:rPr>
              <a:t>4차 산업혁명 시대의 </a:t>
            </a:r>
            <a:r>
              <a:rPr dirty="0" sz="1200">
                <a:solidFill>
                  <a:srgbClr val="00AFEF"/>
                </a:solidFill>
                <a:latin typeface="Malgun Gothic"/>
                <a:cs typeface="Malgun Gothic"/>
              </a:rPr>
              <a:t>가장 큰 </a:t>
            </a:r>
            <a:r>
              <a:rPr dirty="0" sz="1200" spc="-5">
                <a:solidFill>
                  <a:srgbClr val="00AFEF"/>
                </a:solidFill>
                <a:latin typeface="Malgun Gothic"/>
                <a:cs typeface="Malgun Gothic"/>
              </a:rPr>
              <a:t>특징은 ‘</a:t>
            </a:r>
            <a:r>
              <a:rPr dirty="0" sz="1200" spc="-5" b="1">
                <a:solidFill>
                  <a:srgbClr val="00AFEF"/>
                </a:solidFill>
                <a:latin typeface="Malgun Gothic"/>
                <a:cs typeface="Malgun Gothic"/>
              </a:rPr>
              <a:t>초 연결된 사회</a:t>
            </a:r>
            <a:r>
              <a:rPr dirty="0" sz="1200" spc="-5">
                <a:solidFill>
                  <a:srgbClr val="00AFEF"/>
                </a:solidFill>
                <a:latin typeface="Malgun Gothic"/>
                <a:cs typeface="Malgun Gothic"/>
              </a:rPr>
              <a:t>＇입니다. </a:t>
            </a:r>
            <a:r>
              <a:rPr dirty="0" sz="1200">
                <a:solidFill>
                  <a:srgbClr val="00AFEF"/>
                </a:solidFill>
                <a:latin typeface="Malgun Gothic"/>
                <a:cs typeface="Malgun Gothic"/>
              </a:rPr>
              <a:t>모든 </a:t>
            </a:r>
            <a:r>
              <a:rPr dirty="0" sz="1200" spc="-5">
                <a:solidFill>
                  <a:srgbClr val="00AFEF"/>
                </a:solidFill>
                <a:latin typeface="Malgun Gothic"/>
                <a:cs typeface="Malgun Gothic"/>
              </a:rPr>
              <a:t>사람과의 연결(IoP),  </a:t>
            </a:r>
            <a:r>
              <a:rPr dirty="0" sz="1200">
                <a:solidFill>
                  <a:srgbClr val="00AFEF"/>
                </a:solidFill>
                <a:latin typeface="Malgun Gothic"/>
                <a:cs typeface="Malgun Gothic"/>
              </a:rPr>
              <a:t>모든 사물과의 </a:t>
            </a:r>
            <a:r>
              <a:rPr dirty="0" sz="1200" spc="-5">
                <a:solidFill>
                  <a:srgbClr val="00AFEF"/>
                </a:solidFill>
                <a:latin typeface="Malgun Gothic"/>
                <a:cs typeface="Malgun Gothic"/>
              </a:rPr>
              <a:t>연결(IoT), </a:t>
            </a:r>
            <a:r>
              <a:rPr dirty="0" sz="1200">
                <a:solidFill>
                  <a:srgbClr val="00AFEF"/>
                </a:solidFill>
                <a:latin typeface="Malgun Gothic"/>
                <a:cs typeface="Malgun Gothic"/>
              </a:rPr>
              <a:t>모든 클라우드 서비스와의 </a:t>
            </a:r>
            <a:r>
              <a:rPr dirty="0" sz="1200" spc="-5">
                <a:solidFill>
                  <a:srgbClr val="00AFEF"/>
                </a:solidFill>
                <a:latin typeface="Malgun Gothic"/>
                <a:cs typeface="Malgun Gothic"/>
              </a:rPr>
              <a:t>연결(IoC) </a:t>
            </a:r>
            <a:r>
              <a:rPr dirty="0" sz="1200">
                <a:solidFill>
                  <a:srgbClr val="00AFEF"/>
                </a:solidFill>
                <a:latin typeface="Malgun Gothic"/>
                <a:cs typeface="Malgun Gothic"/>
              </a:rPr>
              <a:t>등 모든 것이 연결되어 </a:t>
            </a:r>
            <a:r>
              <a:rPr dirty="0" sz="1200" spc="-5">
                <a:solidFill>
                  <a:srgbClr val="00AFEF"/>
                </a:solidFill>
                <a:latin typeface="Malgun Gothic"/>
                <a:cs typeface="Malgun Gothic"/>
              </a:rPr>
              <a:t>Big  Data를 </a:t>
            </a:r>
            <a:r>
              <a:rPr dirty="0" sz="1200">
                <a:solidFill>
                  <a:srgbClr val="00AFEF"/>
                </a:solidFill>
                <a:latin typeface="Malgun Gothic"/>
                <a:cs typeface="Malgun Gothic"/>
              </a:rPr>
              <a:t>생성하고 인공지능에 의해 새로운 가치를 창출하는 시대</a:t>
            </a:r>
            <a:r>
              <a:rPr dirty="0" sz="1200" spc="-6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200">
                <a:solidFill>
                  <a:srgbClr val="00AFEF"/>
                </a:solidFill>
                <a:latin typeface="Malgun Gothic"/>
                <a:cs typeface="Malgun Gothic"/>
              </a:rPr>
              <a:t>입니다.</a:t>
            </a:r>
            <a:endParaRPr sz="1200">
              <a:latin typeface="Malgun Gothic"/>
              <a:cs typeface="Malgun Gothic"/>
            </a:endParaRPr>
          </a:p>
          <a:p>
            <a:pPr marL="12700" marR="5080" indent="107950">
              <a:lnSpc>
                <a:spcPct val="150000"/>
              </a:lnSpc>
            </a:pPr>
            <a:r>
              <a:rPr dirty="0" sz="1200">
                <a:solidFill>
                  <a:srgbClr val="00AFEF"/>
                </a:solidFill>
                <a:latin typeface="Malgun Gothic"/>
                <a:cs typeface="Malgun Gothic"/>
              </a:rPr>
              <a:t>이제 </a:t>
            </a:r>
            <a:r>
              <a:rPr dirty="0" sz="1200" spc="-5">
                <a:solidFill>
                  <a:srgbClr val="00AFEF"/>
                </a:solidFill>
                <a:latin typeface="Malgun Gothic"/>
                <a:cs typeface="Malgun Gothic"/>
              </a:rPr>
              <a:t>PC를 </a:t>
            </a:r>
            <a:r>
              <a:rPr dirty="0" sz="1200">
                <a:solidFill>
                  <a:srgbClr val="00AFEF"/>
                </a:solidFill>
                <a:latin typeface="Malgun Gothic"/>
                <a:cs typeface="Malgun Gothic"/>
              </a:rPr>
              <a:t>사용하던 사용자도 대거 모바일 사용자로 이동하기 시작하였습니다. 정보를 찾  거나 거래를 할 때 </a:t>
            </a:r>
            <a:r>
              <a:rPr dirty="0" sz="1200" spc="-5">
                <a:solidFill>
                  <a:srgbClr val="00AFEF"/>
                </a:solidFill>
                <a:latin typeface="Malgun Gothic"/>
                <a:cs typeface="Malgun Gothic"/>
              </a:rPr>
              <a:t>PC보다 </a:t>
            </a:r>
            <a:r>
              <a:rPr dirty="0" sz="1200">
                <a:solidFill>
                  <a:srgbClr val="00AFEF"/>
                </a:solidFill>
                <a:latin typeface="Malgun Gothic"/>
                <a:cs typeface="Malgun Gothic"/>
              </a:rPr>
              <a:t>모바일에서 먼저 찾게 되고 </a:t>
            </a:r>
            <a:r>
              <a:rPr dirty="0" sz="1200" spc="-5">
                <a:solidFill>
                  <a:srgbClr val="00AFEF"/>
                </a:solidFill>
                <a:latin typeface="Malgun Gothic"/>
                <a:cs typeface="Malgun Gothic"/>
              </a:rPr>
              <a:t>(Mobile First), </a:t>
            </a:r>
            <a:r>
              <a:rPr dirty="0" sz="1200">
                <a:solidFill>
                  <a:srgbClr val="00AFEF"/>
                </a:solidFill>
                <a:latin typeface="Malgun Gothic"/>
                <a:cs typeface="Malgun Gothic"/>
              </a:rPr>
              <a:t>더 나아가 모바일로만  모든 것을 처리하는 시대가 오고 </a:t>
            </a:r>
            <a:r>
              <a:rPr dirty="0" sz="1200" spc="-5">
                <a:solidFill>
                  <a:srgbClr val="00AFEF"/>
                </a:solidFill>
                <a:latin typeface="Malgun Gothic"/>
                <a:cs typeface="Malgun Gothic"/>
              </a:rPr>
              <a:t>있습니다.(</a:t>
            </a:r>
            <a:r>
              <a:rPr dirty="0" sz="1200" spc="-5" b="1">
                <a:solidFill>
                  <a:srgbClr val="00AFEF"/>
                </a:solidFill>
                <a:latin typeface="Malgun Gothic"/>
                <a:cs typeface="Malgun Gothic"/>
              </a:rPr>
              <a:t>Mobile Only</a:t>
            </a:r>
            <a:r>
              <a:rPr dirty="0" sz="1200" spc="-5">
                <a:solidFill>
                  <a:srgbClr val="00AFEF"/>
                </a:solidFill>
                <a:latin typeface="Malgun Gothic"/>
                <a:cs typeface="Malgun Gothic"/>
              </a:rPr>
              <a:t>) </a:t>
            </a:r>
            <a:r>
              <a:rPr dirty="0" sz="1200">
                <a:solidFill>
                  <a:srgbClr val="00AFEF"/>
                </a:solidFill>
                <a:latin typeface="Malgun Gothic"/>
                <a:cs typeface="Malgun Gothic"/>
              </a:rPr>
              <a:t>어떠한 상황에서도 실시간으로 정  보를 얻고 거래를 처리하고자 하는 고객의 니즈에 따라 실시간으로 대응하는 스마트 서비스  전략과 고객 연결을 통해 고객과 지속적인 관계를 유지하는 </a:t>
            </a:r>
            <a:r>
              <a:rPr dirty="0" sz="1200" spc="-5" b="1">
                <a:solidFill>
                  <a:srgbClr val="00AFEF"/>
                </a:solidFill>
                <a:latin typeface="Malgun Gothic"/>
                <a:cs typeface="Malgun Gothic"/>
              </a:rPr>
              <a:t>Mobile </a:t>
            </a:r>
            <a:r>
              <a:rPr dirty="0" sz="1200" b="1">
                <a:solidFill>
                  <a:srgbClr val="00AFEF"/>
                </a:solidFill>
                <a:latin typeface="Malgun Gothic"/>
                <a:cs typeface="Malgun Gothic"/>
              </a:rPr>
              <a:t>CRM 시스템 구축이 전  략적으로 매우 중요해 지고 </a:t>
            </a:r>
            <a:r>
              <a:rPr dirty="0" sz="1200">
                <a:solidFill>
                  <a:srgbClr val="00AFEF"/>
                </a:solidFill>
                <a:latin typeface="Malgun Gothic"/>
                <a:cs typeface="Malgun Gothic"/>
              </a:rPr>
              <a:t>있습니다. 이번 호에서는 새로운 </a:t>
            </a:r>
            <a:r>
              <a:rPr dirty="0" sz="1200" spc="-5">
                <a:solidFill>
                  <a:srgbClr val="00AFEF"/>
                </a:solidFill>
                <a:latin typeface="Malgun Gothic"/>
                <a:cs typeface="Malgun Gothic"/>
              </a:rPr>
              <a:t>CRM </a:t>
            </a:r>
            <a:r>
              <a:rPr dirty="0" sz="1200" spc="-30">
                <a:solidFill>
                  <a:srgbClr val="00AFEF"/>
                </a:solidFill>
                <a:latin typeface="Malgun Gothic"/>
                <a:cs typeface="Malgun Gothic"/>
              </a:rPr>
              <a:t>Trend </a:t>
            </a:r>
            <a:r>
              <a:rPr dirty="0" sz="1200">
                <a:solidFill>
                  <a:srgbClr val="00AFEF"/>
                </a:solidFill>
                <a:latin typeface="Malgun Gothic"/>
                <a:cs typeface="Malgun Gothic"/>
              </a:rPr>
              <a:t>인 </a:t>
            </a:r>
            <a:r>
              <a:rPr dirty="0" sz="1200" spc="-5">
                <a:solidFill>
                  <a:srgbClr val="00AFEF"/>
                </a:solidFill>
                <a:latin typeface="Malgun Gothic"/>
                <a:cs typeface="Malgun Gothic"/>
              </a:rPr>
              <a:t>Mobile </a:t>
            </a:r>
            <a:r>
              <a:rPr dirty="0" sz="1200">
                <a:solidFill>
                  <a:srgbClr val="00AFEF"/>
                </a:solidFill>
                <a:latin typeface="Malgun Gothic"/>
                <a:cs typeface="Malgun Gothic"/>
              </a:rPr>
              <a:t>CRM에  대하여 </a:t>
            </a:r>
            <a:r>
              <a:rPr dirty="0" sz="1200" spc="-5">
                <a:solidFill>
                  <a:srgbClr val="00AFEF"/>
                </a:solidFill>
                <a:latin typeface="Malgun Gothic"/>
                <a:cs typeface="Malgun Gothic"/>
              </a:rPr>
              <a:t>살펴보고, </a:t>
            </a:r>
            <a:r>
              <a:rPr dirty="0" sz="1200">
                <a:solidFill>
                  <a:srgbClr val="00AFEF"/>
                </a:solidFill>
                <a:latin typeface="Malgun Gothic"/>
                <a:cs typeface="Malgun Gothic"/>
              </a:rPr>
              <a:t>최근에 약 </a:t>
            </a:r>
            <a:r>
              <a:rPr dirty="0" sz="1200" spc="-5">
                <a:solidFill>
                  <a:srgbClr val="00AFEF"/>
                </a:solidFill>
                <a:latin typeface="Malgun Gothic"/>
                <a:cs typeface="Malgun Gothic"/>
              </a:rPr>
              <a:t>1년에 </a:t>
            </a:r>
            <a:r>
              <a:rPr dirty="0" sz="1200">
                <a:solidFill>
                  <a:srgbClr val="00AFEF"/>
                </a:solidFill>
                <a:latin typeface="Malgun Gothic"/>
                <a:cs typeface="Malgun Gothic"/>
              </a:rPr>
              <a:t>걸쳐 업계최초로 구축한 대명레저산업의 </a:t>
            </a:r>
            <a:r>
              <a:rPr dirty="0" sz="1200" spc="-5">
                <a:solidFill>
                  <a:srgbClr val="00AFEF"/>
                </a:solidFill>
                <a:latin typeface="Malgun Gothic"/>
                <a:cs typeface="Malgun Gothic"/>
              </a:rPr>
              <a:t>Mobile CRM </a:t>
            </a:r>
            <a:r>
              <a:rPr dirty="0" sz="1200">
                <a:solidFill>
                  <a:srgbClr val="00AFEF"/>
                </a:solidFill>
                <a:latin typeface="Malgun Gothic"/>
                <a:cs typeface="Malgun Gothic"/>
              </a:rPr>
              <a:t>시  스템 구축 성공사례를 소개하고자</a:t>
            </a:r>
            <a:r>
              <a:rPr dirty="0" sz="1200" spc="-90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200">
                <a:solidFill>
                  <a:srgbClr val="00AFEF"/>
                </a:solidFill>
                <a:latin typeface="Malgun Gothic"/>
                <a:cs typeface="Malgun Gothic"/>
              </a:rPr>
              <a:t>합니다.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9039" y="7046086"/>
            <a:ext cx="6165850" cy="1382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dirty="0" sz="1200" b="1">
                <a:latin typeface="Malgun Gothic"/>
                <a:cs typeface="Malgun Gothic"/>
              </a:rPr>
              <a:t>모바일 CRM 시스템이란</a:t>
            </a:r>
            <a:r>
              <a:rPr dirty="0" sz="1200">
                <a:latin typeface="Malgun Gothic"/>
                <a:cs typeface="Malgun Gothic"/>
              </a:rPr>
              <a:t>? 그 동안 모바일 시스템이 홈페이지의 컨텐츠를 모바일로 옮기  는 수준이었다면, 모바일 </a:t>
            </a:r>
            <a:r>
              <a:rPr dirty="0" sz="1200" spc="-5">
                <a:latin typeface="Malgun Gothic"/>
                <a:cs typeface="Malgun Gothic"/>
              </a:rPr>
              <a:t>CRM </a:t>
            </a:r>
            <a:r>
              <a:rPr dirty="0" sz="1200">
                <a:latin typeface="Malgun Gothic"/>
                <a:cs typeface="Malgun Gothic"/>
              </a:rPr>
              <a:t>시스템은 모바일 단말을 통해 고객을 유일하게 식별하여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고  객군별로 차별화된 상품과 서비스를 </a:t>
            </a:r>
            <a:r>
              <a:rPr dirty="0" sz="1200" spc="-5">
                <a:latin typeface="Malgun Gothic"/>
                <a:cs typeface="Malgun Gothic"/>
              </a:rPr>
              <a:t>제공하고, </a:t>
            </a:r>
            <a:r>
              <a:rPr dirty="0" sz="1200">
                <a:latin typeface="Malgun Gothic"/>
                <a:cs typeface="Malgun Gothic"/>
              </a:rPr>
              <a:t>모바일을 통하여 언제 어디서든지 항상</a:t>
            </a:r>
            <a:r>
              <a:rPr dirty="0" sz="1200" spc="-65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연</a:t>
            </a:r>
            <a:endParaRPr sz="1200">
              <a:latin typeface="Malgun Gothic"/>
              <a:cs typeface="Malgun Gothic"/>
            </a:endParaRPr>
          </a:p>
          <a:p>
            <a:pPr marL="12700" marR="30480">
              <a:lnSpc>
                <a:spcPct val="150000"/>
              </a:lnSpc>
            </a:pPr>
            <a:r>
              <a:rPr dirty="0" sz="1200">
                <a:latin typeface="Malgun Gothic"/>
                <a:cs typeface="Malgun Gothic"/>
              </a:rPr>
              <a:t>결하여 양방향 커뮤니케이션을 지원하며, 모든 전자상거래 및 스마트한 서비스를 지원하  는 시스템을</a:t>
            </a:r>
            <a:r>
              <a:rPr dirty="0" sz="1200" spc="-90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말합니다.</a:t>
            </a:r>
            <a:endParaRPr sz="1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1308" y="1876044"/>
            <a:ext cx="1466215" cy="3078480"/>
          </a:xfrm>
          <a:custGeom>
            <a:avLst/>
            <a:gdLst/>
            <a:ahLst/>
            <a:cxnLst/>
            <a:rect l="l" t="t" r="r" b="b"/>
            <a:pathLst>
              <a:path w="1466215" h="3078479">
                <a:moveTo>
                  <a:pt x="0" y="3078479"/>
                </a:moveTo>
                <a:lnTo>
                  <a:pt x="1466088" y="3078479"/>
                </a:lnTo>
                <a:lnTo>
                  <a:pt x="1466088" y="0"/>
                </a:lnTo>
                <a:lnTo>
                  <a:pt x="0" y="0"/>
                </a:lnTo>
                <a:lnTo>
                  <a:pt x="0" y="307847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6463" y="255905"/>
            <a:ext cx="3081020" cy="313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00"/>
                </a:solidFill>
                <a:latin typeface="Malgun Gothic"/>
                <a:cs typeface="Malgun Gothic"/>
              </a:rPr>
              <a:t>| </a:t>
            </a:r>
            <a:r>
              <a:rPr dirty="0" sz="2000" spc="-5">
                <a:solidFill>
                  <a:srgbClr val="FFFFFF"/>
                </a:solidFill>
                <a:latin typeface="Malgun Gothic"/>
                <a:cs typeface="Malgun Gothic"/>
              </a:rPr>
              <a:t>Mobile </a:t>
            </a:r>
            <a:r>
              <a:rPr dirty="0" sz="2000">
                <a:solidFill>
                  <a:srgbClr val="FFFFFF"/>
                </a:solidFill>
                <a:latin typeface="Malgun Gothic"/>
                <a:cs typeface="Malgun Gothic"/>
              </a:rPr>
              <a:t>CRM 마케팅</a:t>
            </a:r>
            <a:r>
              <a:rPr dirty="0" sz="2000" spc="-8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000" b="1">
                <a:solidFill>
                  <a:srgbClr val="FFFFFF"/>
                </a:solidFill>
                <a:latin typeface="Malgun Gothic"/>
                <a:cs typeface="Malgun Gothic"/>
              </a:rPr>
              <a:t>개요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9268" y="1258824"/>
            <a:ext cx="6358255" cy="433070"/>
          </a:xfrm>
          <a:custGeom>
            <a:avLst/>
            <a:gdLst/>
            <a:ahLst/>
            <a:cxnLst/>
            <a:rect l="l" t="t" r="r" b="b"/>
            <a:pathLst>
              <a:path w="6358255" h="433069">
                <a:moveTo>
                  <a:pt x="0" y="216407"/>
                </a:moveTo>
                <a:lnTo>
                  <a:pt x="216408" y="0"/>
                </a:lnTo>
                <a:lnTo>
                  <a:pt x="216408" y="108203"/>
                </a:lnTo>
                <a:lnTo>
                  <a:pt x="6141720" y="108203"/>
                </a:lnTo>
                <a:lnTo>
                  <a:pt x="6141720" y="0"/>
                </a:lnTo>
                <a:lnTo>
                  <a:pt x="6358128" y="216407"/>
                </a:lnTo>
                <a:lnTo>
                  <a:pt x="6141720" y="432816"/>
                </a:lnTo>
                <a:lnTo>
                  <a:pt x="6141720" y="324611"/>
                </a:lnTo>
                <a:lnTo>
                  <a:pt x="216408" y="324611"/>
                </a:lnTo>
                <a:lnTo>
                  <a:pt x="216408" y="432816"/>
                </a:lnTo>
                <a:lnTo>
                  <a:pt x="0" y="216407"/>
                </a:lnTo>
                <a:close/>
              </a:path>
            </a:pathLst>
          </a:custGeom>
          <a:ln w="6095">
            <a:solidFill>
              <a:srgbClr val="C5D9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11273" y="1366646"/>
            <a:ext cx="3213100" cy="223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6600"/>
                </a:solidFill>
                <a:latin typeface="Malgun Gothic"/>
                <a:cs typeface="Malgun Gothic"/>
              </a:rPr>
              <a:t>4차 산업혁명, </a:t>
            </a:r>
            <a:r>
              <a:rPr dirty="0" sz="1400" spc="-5" b="1">
                <a:solidFill>
                  <a:srgbClr val="FF6600"/>
                </a:solidFill>
                <a:latin typeface="Malgun Gothic"/>
                <a:cs typeface="Malgun Gothic"/>
              </a:rPr>
              <a:t>Digital </a:t>
            </a:r>
            <a:r>
              <a:rPr dirty="0" sz="1400" spc="-10" b="1">
                <a:solidFill>
                  <a:srgbClr val="FF6600"/>
                </a:solidFill>
                <a:latin typeface="Malgun Gothic"/>
                <a:cs typeface="Malgun Gothic"/>
              </a:rPr>
              <a:t>Transformation</a:t>
            </a:r>
            <a:r>
              <a:rPr dirty="0" sz="1400" spc="-135" b="1">
                <a:solidFill>
                  <a:srgbClr val="FF6600"/>
                </a:solidFill>
                <a:latin typeface="Malgun Gothic"/>
                <a:cs typeface="Malgun Gothic"/>
              </a:rPr>
              <a:t> </a:t>
            </a:r>
            <a:r>
              <a:rPr dirty="0" sz="1400" b="1">
                <a:solidFill>
                  <a:srgbClr val="FF6600"/>
                </a:solidFill>
                <a:latin typeface="Malgun Gothic"/>
                <a:cs typeface="Malgun Gothic"/>
              </a:rPr>
              <a:t>!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3819" y="5517133"/>
            <a:ext cx="5850255" cy="3028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7620">
              <a:lnSpc>
                <a:spcPct val="150000"/>
              </a:lnSpc>
            </a:pPr>
            <a:r>
              <a:rPr dirty="0" sz="1200">
                <a:latin typeface="Malgun Gothic"/>
                <a:cs typeface="Malgun Gothic"/>
              </a:rPr>
              <a:t>모바일 </a:t>
            </a:r>
            <a:r>
              <a:rPr dirty="0" sz="1200" spc="-5">
                <a:latin typeface="Malgun Gothic"/>
                <a:cs typeface="Malgun Gothic"/>
              </a:rPr>
              <a:t>CRM시스템은 </a:t>
            </a:r>
            <a:r>
              <a:rPr dirty="0" sz="1200">
                <a:latin typeface="Malgun Gothic"/>
                <a:cs typeface="Malgun Gothic"/>
              </a:rPr>
              <a:t>협의적으로 영업사원이나 직원들이 모바일 단말기를 이용하여  </a:t>
            </a:r>
            <a:r>
              <a:rPr dirty="0" sz="1200" spc="-5">
                <a:latin typeface="Malgun Gothic"/>
                <a:cs typeface="Malgun Gothic"/>
              </a:rPr>
              <a:t>CRM </a:t>
            </a:r>
            <a:r>
              <a:rPr dirty="0" sz="1200">
                <a:latin typeface="Malgun Gothic"/>
                <a:cs typeface="Malgun Gothic"/>
              </a:rPr>
              <a:t>시스템을 사용하는 시스템을 말하나, 필자는 이것을 </a:t>
            </a:r>
            <a:r>
              <a:rPr dirty="0" sz="1200" spc="-5">
                <a:latin typeface="Malgun Gothic"/>
                <a:cs typeface="Malgun Gothic"/>
              </a:rPr>
              <a:t>Mobile </a:t>
            </a:r>
            <a:r>
              <a:rPr dirty="0" sz="1200" spc="-15">
                <a:latin typeface="Malgun Gothic"/>
                <a:cs typeface="Malgun Gothic"/>
              </a:rPr>
              <a:t>SFA, </a:t>
            </a:r>
            <a:r>
              <a:rPr dirty="0" sz="1200" spc="-5">
                <a:latin typeface="Malgun Gothic"/>
                <a:cs typeface="Malgun Gothic"/>
              </a:rPr>
              <a:t>Mobile  Campaign이라 </a:t>
            </a:r>
            <a:r>
              <a:rPr dirty="0" sz="1200">
                <a:latin typeface="Malgun Gothic"/>
                <a:cs typeface="Malgun Gothic"/>
              </a:rPr>
              <a:t>정의하고, 광의적으로 사용자 관점의 모바일 웹/앱시스템과 </a:t>
            </a:r>
            <a:r>
              <a:rPr dirty="0" sz="1200" spc="-5">
                <a:latin typeface="Malgun Gothic"/>
                <a:cs typeface="Malgun Gothic"/>
              </a:rPr>
              <a:t>CRM </a:t>
            </a:r>
            <a:r>
              <a:rPr dirty="0" sz="1200">
                <a:latin typeface="Malgun Gothic"/>
                <a:cs typeface="Malgun Gothic"/>
              </a:rPr>
              <a:t>시스  템이 통합된 개념의 시스템으로 새롭게</a:t>
            </a:r>
            <a:r>
              <a:rPr dirty="0" sz="1200" spc="-85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정의하였습니다.</a:t>
            </a:r>
            <a:endParaRPr sz="1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2700" marR="70485">
              <a:lnSpc>
                <a:spcPct val="150200"/>
              </a:lnSpc>
              <a:spcBef>
                <a:spcPts val="775"/>
              </a:spcBef>
            </a:pPr>
            <a:r>
              <a:rPr dirty="0" sz="1200">
                <a:latin typeface="Malgun Gothic"/>
                <a:cs typeface="Malgun Gothic"/>
              </a:rPr>
              <a:t>모바일 </a:t>
            </a:r>
            <a:r>
              <a:rPr dirty="0" sz="1200" spc="-5">
                <a:latin typeface="Malgun Gothic"/>
                <a:cs typeface="Malgun Gothic"/>
              </a:rPr>
              <a:t>커머스(MC)시스템은 </a:t>
            </a:r>
            <a:r>
              <a:rPr dirty="0" sz="1200">
                <a:latin typeface="Malgun Gothic"/>
                <a:cs typeface="Malgun Gothic"/>
              </a:rPr>
              <a:t>모바일 상에서 정보를 탐색하고, 구매 결제를 하며,</a:t>
            </a:r>
            <a:r>
              <a:rPr dirty="0" sz="1200" spc="-50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구매  후 사후서비스 까지 일체의 모든 상거래를 의미합니다. </a:t>
            </a:r>
            <a:r>
              <a:rPr dirty="0" sz="1200" spc="-5">
                <a:latin typeface="Malgun Gothic"/>
                <a:cs typeface="Malgun Gothic"/>
              </a:rPr>
              <a:t>(EC개념과</a:t>
            </a:r>
            <a:r>
              <a:rPr dirty="0" sz="1200" spc="-55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동일)</a:t>
            </a:r>
            <a:endParaRPr sz="1200">
              <a:latin typeface="Malgun Gothic"/>
              <a:cs typeface="Malgun Gothic"/>
            </a:endParaRPr>
          </a:p>
          <a:p>
            <a:pPr marL="12700" marR="5080">
              <a:lnSpc>
                <a:spcPct val="150000"/>
              </a:lnSpc>
            </a:pPr>
            <a:r>
              <a:rPr dirty="0" sz="1200" spc="-5">
                <a:latin typeface="Malgun Gothic"/>
                <a:cs typeface="Malgun Gothic"/>
              </a:rPr>
              <a:t>MC가 EC와 </a:t>
            </a:r>
            <a:r>
              <a:rPr dirty="0" sz="1200">
                <a:latin typeface="Malgun Gothic"/>
                <a:cs typeface="Malgun Gothic"/>
              </a:rPr>
              <a:t>차별점은 고객이 항상 모바일을 가지고 다니고, 언제 어디서든지 연결되  어 양방향 커뮤니케이션이 가능하며, 위치기반의 다양한 분석 및 서비스를 제공할 수  있으며, 모바일을 통해 오프라인으로 방문을 유도하는 </a:t>
            </a:r>
            <a:r>
              <a:rPr dirty="0" sz="1200" spc="-5">
                <a:latin typeface="Malgun Gothic"/>
                <a:cs typeface="Malgun Gothic"/>
              </a:rPr>
              <a:t>O2O </a:t>
            </a:r>
            <a:r>
              <a:rPr dirty="0" sz="1200">
                <a:latin typeface="Malgun Gothic"/>
                <a:cs typeface="Malgun Gothic"/>
              </a:rPr>
              <a:t>전략 등 마케팅 활용도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면  에서 매우 중요해 지고</a:t>
            </a:r>
            <a:r>
              <a:rPr dirty="0" sz="1200" spc="-85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있습니다.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368" y="773430"/>
            <a:ext cx="2753995" cy="133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404040"/>
                </a:solidFill>
                <a:latin typeface="Malgun Gothic"/>
                <a:cs typeface="Malgun Gothic"/>
              </a:rPr>
              <a:t>4차 산업혁명을 준비하는 </a:t>
            </a:r>
            <a:r>
              <a:rPr dirty="0" sz="800" spc="-5">
                <a:solidFill>
                  <a:srgbClr val="404040"/>
                </a:solidFill>
                <a:latin typeface="Malgun Gothic"/>
                <a:cs typeface="Malgun Gothic"/>
              </a:rPr>
              <a:t>News </a:t>
            </a:r>
            <a:r>
              <a:rPr dirty="0" sz="800">
                <a:solidFill>
                  <a:srgbClr val="404040"/>
                </a:solidFill>
                <a:latin typeface="Malgun Gothic"/>
                <a:cs typeface="Malgun Gothic"/>
              </a:rPr>
              <a:t>Letter  </a:t>
            </a:r>
            <a:r>
              <a:rPr dirty="0" sz="800" spc="-5">
                <a:solidFill>
                  <a:srgbClr val="404040"/>
                </a:solidFill>
                <a:latin typeface="Gulim"/>
                <a:cs typeface="Gulim"/>
              </a:rPr>
              <a:t>제42호 </a:t>
            </a:r>
            <a:r>
              <a:rPr dirty="0" sz="800" spc="-10">
                <a:solidFill>
                  <a:srgbClr val="404040"/>
                </a:solidFill>
                <a:latin typeface="Gulim"/>
                <a:cs typeface="Gulim"/>
              </a:rPr>
              <a:t>2017.03.</a:t>
            </a:r>
            <a:r>
              <a:rPr dirty="0" sz="800">
                <a:solidFill>
                  <a:srgbClr val="404040"/>
                </a:solidFill>
                <a:latin typeface="Gulim"/>
                <a:cs typeface="Gulim"/>
              </a:rPr>
              <a:t> </a:t>
            </a:r>
            <a:r>
              <a:rPr dirty="0" sz="800" spc="-10">
                <a:solidFill>
                  <a:srgbClr val="404040"/>
                </a:solidFill>
                <a:latin typeface="Gulim"/>
                <a:cs typeface="Gulim"/>
              </a:rPr>
              <a:t>01</a:t>
            </a:r>
            <a:endParaRPr sz="800">
              <a:latin typeface="Gulim"/>
              <a:cs typeface="Guli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12747" y="1834895"/>
            <a:ext cx="1468120" cy="3078480"/>
          </a:xfrm>
          <a:custGeom>
            <a:avLst/>
            <a:gdLst/>
            <a:ahLst/>
            <a:cxnLst/>
            <a:rect l="l" t="t" r="r" b="b"/>
            <a:pathLst>
              <a:path w="1468120" h="3078479">
                <a:moveTo>
                  <a:pt x="0" y="3078479"/>
                </a:moveTo>
                <a:lnTo>
                  <a:pt x="1467612" y="3078479"/>
                </a:lnTo>
                <a:lnTo>
                  <a:pt x="1467612" y="0"/>
                </a:lnTo>
                <a:lnTo>
                  <a:pt x="0" y="0"/>
                </a:lnTo>
                <a:lnTo>
                  <a:pt x="0" y="307847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12747" y="1834895"/>
            <a:ext cx="1468120" cy="3078480"/>
          </a:xfrm>
          <a:custGeom>
            <a:avLst/>
            <a:gdLst/>
            <a:ahLst/>
            <a:cxnLst/>
            <a:rect l="l" t="t" r="r" b="b"/>
            <a:pathLst>
              <a:path w="1468120" h="3078479">
                <a:moveTo>
                  <a:pt x="0" y="3078479"/>
                </a:moveTo>
                <a:lnTo>
                  <a:pt x="1467612" y="3078479"/>
                </a:lnTo>
                <a:lnTo>
                  <a:pt x="1467612" y="0"/>
                </a:lnTo>
                <a:lnTo>
                  <a:pt x="0" y="0"/>
                </a:lnTo>
                <a:lnTo>
                  <a:pt x="0" y="3078479"/>
                </a:lnTo>
                <a:close/>
              </a:path>
            </a:pathLst>
          </a:custGeom>
          <a:ln w="6096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57527" y="2708148"/>
            <a:ext cx="1150620" cy="314325"/>
          </a:xfrm>
          <a:custGeom>
            <a:avLst/>
            <a:gdLst/>
            <a:ahLst/>
            <a:cxnLst/>
            <a:rect l="l" t="t" r="r" b="b"/>
            <a:pathLst>
              <a:path w="1150620" h="314325">
                <a:moveTo>
                  <a:pt x="0" y="313943"/>
                </a:moveTo>
                <a:lnTo>
                  <a:pt x="1150620" y="313943"/>
                </a:lnTo>
                <a:lnTo>
                  <a:pt x="1150620" y="0"/>
                </a:lnTo>
                <a:lnTo>
                  <a:pt x="0" y="0"/>
                </a:lnTo>
                <a:lnTo>
                  <a:pt x="0" y="313943"/>
                </a:lnTo>
                <a:close/>
              </a:path>
            </a:pathLst>
          </a:custGeom>
          <a:ln w="6096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557527" y="2708148"/>
            <a:ext cx="1150620" cy="3143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79375" rIns="0" bIns="0" rtlCol="0" vert="horz">
            <a:spAutoFit/>
          </a:bodyPr>
          <a:lstStyle/>
          <a:p>
            <a:pPr marL="234950">
              <a:lnSpc>
                <a:spcPct val="100000"/>
              </a:lnSpc>
              <a:spcBef>
                <a:spcPts val="625"/>
              </a:spcBef>
            </a:pP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마케팅</a:t>
            </a:r>
            <a:r>
              <a:rPr dirty="0" sz="1000" spc="-90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관리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57527" y="3136392"/>
            <a:ext cx="1150620" cy="318770"/>
          </a:xfrm>
          <a:custGeom>
            <a:avLst/>
            <a:gdLst/>
            <a:ahLst/>
            <a:cxnLst/>
            <a:rect l="l" t="t" r="r" b="b"/>
            <a:pathLst>
              <a:path w="1150620" h="318770">
                <a:moveTo>
                  <a:pt x="0" y="318515"/>
                </a:moveTo>
                <a:lnTo>
                  <a:pt x="1150620" y="318515"/>
                </a:lnTo>
                <a:lnTo>
                  <a:pt x="1150620" y="0"/>
                </a:lnTo>
                <a:lnTo>
                  <a:pt x="0" y="0"/>
                </a:lnTo>
                <a:lnTo>
                  <a:pt x="0" y="318515"/>
                </a:lnTo>
                <a:close/>
              </a:path>
            </a:pathLst>
          </a:custGeom>
          <a:ln w="6096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557527" y="3136392"/>
            <a:ext cx="1150620" cy="31877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1280" rIns="0" bIns="0" rtlCol="0" vert="horz">
            <a:spAutoFit/>
          </a:bodyPr>
          <a:lstStyle/>
          <a:p>
            <a:pPr marL="234950">
              <a:lnSpc>
                <a:spcPct val="100000"/>
              </a:lnSpc>
              <a:spcBef>
                <a:spcPts val="640"/>
              </a:spcBef>
            </a:pP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세일즈</a:t>
            </a:r>
            <a:r>
              <a:rPr dirty="0" sz="1000" spc="-90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관리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57527" y="4425696"/>
            <a:ext cx="1150620" cy="315595"/>
          </a:xfrm>
          <a:custGeom>
            <a:avLst/>
            <a:gdLst/>
            <a:ahLst/>
            <a:cxnLst/>
            <a:rect l="l" t="t" r="r" b="b"/>
            <a:pathLst>
              <a:path w="1150620" h="315595">
                <a:moveTo>
                  <a:pt x="0" y="315467"/>
                </a:moveTo>
                <a:lnTo>
                  <a:pt x="1150620" y="315467"/>
                </a:lnTo>
                <a:lnTo>
                  <a:pt x="1150620" y="0"/>
                </a:lnTo>
                <a:lnTo>
                  <a:pt x="0" y="0"/>
                </a:lnTo>
                <a:lnTo>
                  <a:pt x="0" y="315467"/>
                </a:lnTo>
                <a:close/>
              </a:path>
            </a:pathLst>
          </a:custGeom>
          <a:ln w="6096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557527" y="4425696"/>
            <a:ext cx="1150620" cy="31559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0645" rIns="0" bIns="0" rtlCol="0" vert="horz">
            <a:spAutoFit/>
          </a:bodyPr>
          <a:lstStyle/>
          <a:p>
            <a:pPr marL="299085">
              <a:lnSpc>
                <a:spcPct val="100000"/>
              </a:lnSpc>
              <a:spcBef>
                <a:spcPts val="635"/>
              </a:spcBef>
            </a:pP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성과</a:t>
            </a:r>
            <a:r>
              <a:rPr dirty="0" sz="1000" spc="-9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관리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57527" y="3997452"/>
            <a:ext cx="1150620" cy="315595"/>
          </a:xfrm>
          <a:custGeom>
            <a:avLst/>
            <a:gdLst/>
            <a:ahLst/>
            <a:cxnLst/>
            <a:rect l="l" t="t" r="r" b="b"/>
            <a:pathLst>
              <a:path w="1150620" h="315595">
                <a:moveTo>
                  <a:pt x="0" y="315467"/>
                </a:moveTo>
                <a:lnTo>
                  <a:pt x="1150620" y="315467"/>
                </a:lnTo>
                <a:lnTo>
                  <a:pt x="1150620" y="0"/>
                </a:lnTo>
                <a:lnTo>
                  <a:pt x="0" y="0"/>
                </a:lnTo>
                <a:lnTo>
                  <a:pt x="0" y="315467"/>
                </a:lnTo>
                <a:close/>
              </a:path>
            </a:pathLst>
          </a:custGeom>
          <a:ln w="6096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557527" y="3997452"/>
            <a:ext cx="1150620" cy="31559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0010" rIns="0" bIns="0" rtlCol="0" vert="horz">
            <a:spAutoFit/>
          </a:bodyPr>
          <a:lstStyle/>
          <a:p>
            <a:pPr marL="234950">
              <a:lnSpc>
                <a:spcPct val="100000"/>
              </a:lnSpc>
              <a:spcBef>
                <a:spcPts val="630"/>
              </a:spcBef>
            </a:pP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서비스</a:t>
            </a:r>
            <a:r>
              <a:rPr dirty="0" sz="1000" spc="-90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관리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9268" y="3026536"/>
            <a:ext cx="992505" cy="768350"/>
          </a:xfrm>
          <a:custGeom>
            <a:avLst/>
            <a:gdLst/>
            <a:ahLst/>
            <a:cxnLst/>
            <a:rect l="l" t="t" r="r" b="b"/>
            <a:pathLst>
              <a:path w="992505" h="768350">
                <a:moveTo>
                  <a:pt x="0" y="0"/>
                </a:moveTo>
                <a:lnTo>
                  <a:pt x="0" y="675386"/>
                </a:lnTo>
                <a:lnTo>
                  <a:pt x="5378" y="689112"/>
                </a:lnTo>
                <a:lnTo>
                  <a:pt x="46105" y="714539"/>
                </a:lnTo>
                <a:lnTo>
                  <a:pt x="121676" y="736308"/>
                </a:lnTo>
                <a:lnTo>
                  <a:pt x="170610" y="745463"/>
                </a:lnTo>
                <a:lnTo>
                  <a:pt x="225952" y="753275"/>
                </a:lnTo>
                <a:lnTo>
                  <a:pt x="286936" y="759600"/>
                </a:lnTo>
                <a:lnTo>
                  <a:pt x="352793" y="764295"/>
                </a:lnTo>
                <a:lnTo>
                  <a:pt x="422758" y="767217"/>
                </a:lnTo>
                <a:lnTo>
                  <a:pt x="496062" y="768223"/>
                </a:lnTo>
                <a:lnTo>
                  <a:pt x="569365" y="767217"/>
                </a:lnTo>
                <a:lnTo>
                  <a:pt x="639330" y="764295"/>
                </a:lnTo>
                <a:lnTo>
                  <a:pt x="705187" y="759600"/>
                </a:lnTo>
                <a:lnTo>
                  <a:pt x="766171" y="753275"/>
                </a:lnTo>
                <a:lnTo>
                  <a:pt x="821513" y="745463"/>
                </a:lnTo>
                <a:lnTo>
                  <a:pt x="870447" y="736308"/>
                </a:lnTo>
                <a:lnTo>
                  <a:pt x="912204" y="725952"/>
                </a:lnTo>
                <a:lnTo>
                  <a:pt x="971120" y="702211"/>
                </a:lnTo>
                <a:lnTo>
                  <a:pt x="992123" y="675386"/>
                </a:lnTo>
                <a:lnTo>
                  <a:pt x="992123" y="92837"/>
                </a:lnTo>
                <a:lnTo>
                  <a:pt x="496062" y="92837"/>
                </a:lnTo>
                <a:lnTo>
                  <a:pt x="422758" y="91831"/>
                </a:lnTo>
                <a:lnTo>
                  <a:pt x="352793" y="88909"/>
                </a:lnTo>
                <a:lnTo>
                  <a:pt x="286936" y="84214"/>
                </a:lnTo>
                <a:lnTo>
                  <a:pt x="225952" y="77889"/>
                </a:lnTo>
                <a:lnTo>
                  <a:pt x="170610" y="70077"/>
                </a:lnTo>
                <a:lnTo>
                  <a:pt x="121676" y="60922"/>
                </a:lnTo>
                <a:lnTo>
                  <a:pt x="79919" y="50566"/>
                </a:lnTo>
                <a:lnTo>
                  <a:pt x="21003" y="26825"/>
                </a:lnTo>
                <a:lnTo>
                  <a:pt x="5378" y="13726"/>
                </a:lnTo>
                <a:lnTo>
                  <a:pt x="0" y="0"/>
                </a:lnTo>
                <a:close/>
              </a:path>
              <a:path w="992505" h="768350">
                <a:moveTo>
                  <a:pt x="992123" y="0"/>
                </a:moveTo>
                <a:lnTo>
                  <a:pt x="946018" y="39153"/>
                </a:lnTo>
                <a:lnTo>
                  <a:pt x="870447" y="60922"/>
                </a:lnTo>
                <a:lnTo>
                  <a:pt x="821513" y="70077"/>
                </a:lnTo>
                <a:lnTo>
                  <a:pt x="766171" y="77889"/>
                </a:lnTo>
                <a:lnTo>
                  <a:pt x="705187" y="84214"/>
                </a:lnTo>
                <a:lnTo>
                  <a:pt x="639330" y="88909"/>
                </a:lnTo>
                <a:lnTo>
                  <a:pt x="569365" y="91831"/>
                </a:lnTo>
                <a:lnTo>
                  <a:pt x="496062" y="92837"/>
                </a:lnTo>
                <a:lnTo>
                  <a:pt x="992123" y="92837"/>
                </a:lnTo>
                <a:lnTo>
                  <a:pt x="99212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39268" y="2933700"/>
            <a:ext cx="992505" cy="186055"/>
          </a:xfrm>
          <a:custGeom>
            <a:avLst/>
            <a:gdLst/>
            <a:ahLst/>
            <a:cxnLst/>
            <a:rect l="l" t="t" r="r" b="b"/>
            <a:pathLst>
              <a:path w="992505" h="186055">
                <a:moveTo>
                  <a:pt x="496062" y="0"/>
                </a:moveTo>
                <a:lnTo>
                  <a:pt x="422758" y="1005"/>
                </a:lnTo>
                <a:lnTo>
                  <a:pt x="352793" y="3927"/>
                </a:lnTo>
                <a:lnTo>
                  <a:pt x="286936" y="8622"/>
                </a:lnTo>
                <a:lnTo>
                  <a:pt x="225952" y="14947"/>
                </a:lnTo>
                <a:lnTo>
                  <a:pt x="170610" y="22759"/>
                </a:lnTo>
                <a:lnTo>
                  <a:pt x="121676" y="31914"/>
                </a:lnTo>
                <a:lnTo>
                  <a:pt x="79919" y="42270"/>
                </a:lnTo>
                <a:lnTo>
                  <a:pt x="21003" y="66011"/>
                </a:lnTo>
                <a:lnTo>
                  <a:pt x="0" y="92837"/>
                </a:lnTo>
                <a:lnTo>
                  <a:pt x="5378" y="106563"/>
                </a:lnTo>
                <a:lnTo>
                  <a:pt x="46105" y="131990"/>
                </a:lnTo>
                <a:lnTo>
                  <a:pt x="121676" y="153759"/>
                </a:lnTo>
                <a:lnTo>
                  <a:pt x="170610" y="162914"/>
                </a:lnTo>
                <a:lnTo>
                  <a:pt x="225952" y="170726"/>
                </a:lnTo>
                <a:lnTo>
                  <a:pt x="286936" y="177051"/>
                </a:lnTo>
                <a:lnTo>
                  <a:pt x="352793" y="181746"/>
                </a:lnTo>
                <a:lnTo>
                  <a:pt x="422758" y="184668"/>
                </a:lnTo>
                <a:lnTo>
                  <a:pt x="496062" y="185674"/>
                </a:lnTo>
                <a:lnTo>
                  <a:pt x="569365" y="184668"/>
                </a:lnTo>
                <a:lnTo>
                  <a:pt x="639330" y="181746"/>
                </a:lnTo>
                <a:lnTo>
                  <a:pt x="705187" y="177051"/>
                </a:lnTo>
                <a:lnTo>
                  <a:pt x="766171" y="170726"/>
                </a:lnTo>
                <a:lnTo>
                  <a:pt x="821513" y="162914"/>
                </a:lnTo>
                <a:lnTo>
                  <a:pt x="870447" y="153759"/>
                </a:lnTo>
                <a:lnTo>
                  <a:pt x="912204" y="143403"/>
                </a:lnTo>
                <a:lnTo>
                  <a:pt x="971120" y="119662"/>
                </a:lnTo>
                <a:lnTo>
                  <a:pt x="992123" y="92837"/>
                </a:lnTo>
                <a:lnTo>
                  <a:pt x="986745" y="79110"/>
                </a:lnTo>
                <a:lnTo>
                  <a:pt x="946018" y="53683"/>
                </a:lnTo>
                <a:lnTo>
                  <a:pt x="870447" y="31914"/>
                </a:lnTo>
                <a:lnTo>
                  <a:pt x="821513" y="22759"/>
                </a:lnTo>
                <a:lnTo>
                  <a:pt x="766171" y="14947"/>
                </a:lnTo>
                <a:lnTo>
                  <a:pt x="705187" y="8622"/>
                </a:lnTo>
                <a:lnTo>
                  <a:pt x="639330" y="3927"/>
                </a:lnTo>
                <a:lnTo>
                  <a:pt x="569365" y="1005"/>
                </a:lnTo>
                <a:lnTo>
                  <a:pt x="496062" y="0"/>
                </a:lnTo>
                <a:close/>
              </a:path>
            </a:pathLst>
          </a:custGeom>
          <a:solidFill>
            <a:srgbClr val="66D0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39268" y="2933700"/>
            <a:ext cx="992505" cy="186055"/>
          </a:xfrm>
          <a:custGeom>
            <a:avLst/>
            <a:gdLst/>
            <a:ahLst/>
            <a:cxnLst/>
            <a:rect l="l" t="t" r="r" b="b"/>
            <a:pathLst>
              <a:path w="992505" h="186055">
                <a:moveTo>
                  <a:pt x="992123" y="92837"/>
                </a:moveTo>
                <a:lnTo>
                  <a:pt x="946018" y="131990"/>
                </a:lnTo>
                <a:lnTo>
                  <a:pt x="870447" y="153759"/>
                </a:lnTo>
                <a:lnTo>
                  <a:pt x="821513" y="162914"/>
                </a:lnTo>
                <a:lnTo>
                  <a:pt x="766171" y="170726"/>
                </a:lnTo>
                <a:lnTo>
                  <a:pt x="705187" y="177051"/>
                </a:lnTo>
                <a:lnTo>
                  <a:pt x="639330" y="181746"/>
                </a:lnTo>
                <a:lnTo>
                  <a:pt x="569365" y="184668"/>
                </a:lnTo>
                <a:lnTo>
                  <a:pt x="496062" y="185674"/>
                </a:lnTo>
                <a:lnTo>
                  <a:pt x="422758" y="184668"/>
                </a:lnTo>
                <a:lnTo>
                  <a:pt x="352793" y="181746"/>
                </a:lnTo>
                <a:lnTo>
                  <a:pt x="286936" y="177051"/>
                </a:lnTo>
                <a:lnTo>
                  <a:pt x="225952" y="170726"/>
                </a:lnTo>
                <a:lnTo>
                  <a:pt x="170610" y="162914"/>
                </a:lnTo>
                <a:lnTo>
                  <a:pt x="121676" y="153759"/>
                </a:lnTo>
                <a:lnTo>
                  <a:pt x="79919" y="143403"/>
                </a:lnTo>
                <a:lnTo>
                  <a:pt x="21003" y="119662"/>
                </a:lnTo>
                <a:lnTo>
                  <a:pt x="0" y="92837"/>
                </a:lnTo>
                <a:lnTo>
                  <a:pt x="5378" y="79110"/>
                </a:lnTo>
                <a:lnTo>
                  <a:pt x="46105" y="53683"/>
                </a:lnTo>
                <a:lnTo>
                  <a:pt x="121676" y="31914"/>
                </a:lnTo>
                <a:lnTo>
                  <a:pt x="170610" y="22759"/>
                </a:lnTo>
                <a:lnTo>
                  <a:pt x="225952" y="14947"/>
                </a:lnTo>
                <a:lnTo>
                  <a:pt x="286936" y="8622"/>
                </a:lnTo>
                <a:lnTo>
                  <a:pt x="352793" y="3927"/>
                </a:lnTo>
                <a:lnTo>
                  <a:pt x="422758" y="1005"/>
                </a:lnTo>
                <a:lnTo>
                  <a:pt x="496062" y="0"/>
                </a:lnTo>
                <a:lnTo>
                  <a:pt x="569365" y="1005"/>
                </a:lnTo>
                <a:lnTo>
                  <a:pt x="639330" y="3927"/>
                </a:lnTo>
                <a:lnTo>
                  <a:pt x="705187" y="8622"/>
                </a:lnTo>
                <a:lnTo>
                  <a:pt x="766171" y="14947"/>
                </a:lnTo>
                <a:lnTo>
                  <a:pt x="821513" y="22759"/>
                </a:lnTo>
                <a:lnTo>
                  <a:pt x="870447" y="31914"/>
                </a:lnTo>
                <a:lnTo>
                  <a:pt x="912204" y="42270"/>
                </a:lnTo>
                <a:lnTo>
                  <a:pt x="971120" y="66011"/>
                </a:lnTo>
                <a:lnTo>
                  <a:pt x="992123" y="92837"/>
                </a:lnTo>
                <a:close/>
              </a:path>
            </a:pathLst>
          </a:custGeom>
          <a:ln w="6096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39268" y="3026536"/>
            <a:ext cx="992505" cy="768350"/>
          </a:xfrm>
          <a:custGeom>
            <a:avLst/>
            <a:gdLst/>
            <a:ahLst/>
            <a:cxnLst/>
            <a:rect l="l" t="t" r="r" b="b"/>
            <a:pathLst>
              <a:path w="992505" h="768350">
                <a:moveTo>
                  <a:pt x="992123" y="0"/>
                </a:moveTo>
                <a:lnTo>
                  <a:pt x="992123" y="675386"/>
                </a:lnTo>
                <a:lnTo>
                  <a:pt x="986745" y="689112"/>
                </a:lnTo>
                <a:lnTo>
                  <a:pt x="946018" y="714539"/>
                </a:lnTo>
                <a:lnTo>
                  <a:pt x="870447" y="736308"/>
                </a:lnTo>
                <a:lnTo>
                  <a:pt x="821513" y="745463"/>
                </a:lnTo>
                <a:lnTo>
                  <a:pt x="766171" y="753275"/>
                </a:lnTo>
                <a:lnTo>
                  <a:pt x="705187" y="759600"/>
                </a:lnTo>
                <a:lnTo>
                  <a:pt x="639330" y="764295"/>
                </a:lnTo>
                <a:lnTo>
                  <a:pt x="569365" y="767217"/>
                </a:lnTo>
                <a:lnTo>
                  <a:pt x="496062" y="768223"/>
                </a:lnTo>
                <a:lnTo>
                  <a:pt x="422758" y="767217"/>
                </a:lnTo>
                <a:lnTo>
                  <a:pt x="352793" y="764295"/>
                </a:lnTo>
                <a:lnTo>
                  <a:pt x="286936" y="759600"/>
                </a:lnTo>
                <a:lnTo>
                  <a:pt x="225952" y="753275"/>
                </a:lnTo>
                <a:lnTo>
                  <a:pt x="170610" y="745463"/>
                </a:lnTo>
                <a:lnTo>
                  <a:pt x="121676" y="736308"/>
                </a:lnTo>
                <a:lnTo>
                  <a:pt x="79919" y="725952"/>
                </a:lnTo>
                <a:lnTo>
                  <a:pt x="21003" y="702211"/>
                </a:lnTo>
                <a:lnTo>
                  <a:pt x="0" y="675386"/>
                </a:lnTo>
                <a:lnTo>
                  <a:pt x="0" y="0"/>
                </a:lnTo>
              </a:path>
            </a:pathLst>
          </a:custGeom>
          <a:ln w="6096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18617" y="3141853"/>
            <a:ext cx="737235" cy="560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5">
                <a:solidFill>
                  <a:srgbClr val="FFFFFF"/>
                </a:solidFill>
                <a:latin typeface="Wingdings"/>
                <a:cs typeface="Wingdings"/>
              </a:rPr>
              <a:t></a:t>
            </a:r>
            <a:r>
              <a:rPr dirty="0" sz="900" spc="-5">
                <a:solidFill>
                  <a:srgbClr val="FFFFFF"/>
                </a:solidFill>
                <a:latin typeface="Malgun Gothic"/>
                <a:cs typeface="Malgun Gothic"/>
              </a:rPr>
              <a:t>Big</a:t>
            </a:r>
            <a:r>
              <a:rPr dirty="0" sz="900" spc="-105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900">
                <a:solidFill>
                  <a:srgbClr val="FFFFFF"/>
                </a:solidFill>
                <a:latin typeface="Malgun Gothic"/>
                <a:cs typeface="Malgun Gothic"/>
              </a:rPr>
              <a:t>데이터화</a:t>
            </a:r>
            <a:endParaRPr sz="9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900" spc="-5">
                <a:solidFill>
                  <a:srgbClr val="FFFFFF"/>
                </a:solidFill>
                <a:latin typeface="Wingdings"/>
                <a:cs typeface="Wingdings"/>
              </a:rPr>
              <a:t></a:t>
            </a:r>
            <a:r>
              <a:rPr dirty="0" sz="900" spc="-5">
                <a:solidFill>
                  <a:srgbClr val="FFFFFF"/>
                </a:solidFill>
                <a:latin typeface="Malgun Gothic"/>
                <a:cs typeface="Malgun Gothic"/>
              </a:rPr>
              <a:t>고객</a:t>
            </a:r>
            <a:r>
              <a:rPr dirty="0" sz="900" spc="-95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900">
                <a:solidFill>
                  <a:srgbClr val="FFFFFF"/>
                </a:solidFill>
                <a:latin typeface="Malgun Gothic"/>
                <a:cs typeface="Malgun Gothic"/>
              </a:rPr>
              <a:t>정보화</a:t>
            </a:r>
            <a:endParaRPr sz="9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900" spc="-5">
                <a:solidFill>
                  <a:srgbClr val="FFFFFF"/>
                </a:solidFill>
                <a:latin typeface="Wingdings"/>
                <a:cs typeface="Wingdings"/>
              </a:rPr>
              <a:t></a:t>
            </a:r>
            <a:r>
              <a:rPr dirty="0" sz="900" spc="-5">
                <a:solidFill>
                  <a:srgbClr val="FFFFFF"/>
                </a:solidFill>
                <a:latin typeface="Malgun Gothic"/>
                <a:cs typeface="Malgun Gothic"/>
              </a:rPr>
              <a:t>고객</a:t>
            </a:r>
            <a:r>
              <a:rPr dirty="0" sz="900" spc="-95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900">
                <a:solidFill>
                  <a:srgbClr val="FFFFFF"/>
                </a:solidFill>
                <a:latin typeface="Malgun Gothic"/>
                <a:cs typeface="Malgun Gothic"/>
              </a:rPr>
              <a:t>지식화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84220" y="2023872"/>
            <a:ext cx="1152525" cy="317500"/>
          </a:xfrm>
          <a:prstGeom prst="rect">
            <a:avLst/>
          </a:prstGeom>
          <a:ln w="6096">
            <a:solidFill>
              <a:srgbClr val="00AFEF"/>
            </a:solidFill>
          </a:ln>
        </p:spPr>
        <p:txBody>
          <a:bodyPr wrap="square" lIns="0" tIns="17145" rIns="0" bIns="0" rtlCol="0" vert="horz">
            <a:spAutoFit/>
          </a:bodyPr>
          <a:lstStyle/>
          <a:p>
            <a:pPr marL="115570" marR="107314" indent="267970">
              <a:lnSpc>
                <a:spcPct val="100000"/>
              </a:lnSpc>
              <a:spcBef>
                <a:spcPts val="135"/>
              </a:spcBef>
            </a:pPr>
            <a:r>
              <a:rPr dirty="0" sz="900" spc="-5">
                <a:solidFill>
                  <a:srgbClr val="00AFEF"/>
                </a:solidFill>
                <a:latin typeface="Malgun Gothic"/>
                <a:cs typeface="Malgun Gothic"/>
              </a:rPr>
              <a:t>1:1발송  </a:t>
            </a:r>
            <a:r>
              <a:rPr dirty="0" sz="900">
                <a:solidFill>
                  <a:srgbClr val="00AFEF"/>
                </a:solidFill>
                <a:latin typeface="Malgun Gothic"/>
                <a:cs typeface="Malgun Gothic"/>
              </a:rPr>
              <a:t>(문자</a:t>
            </a:r>
            <a:r>
              <a:rPr dirty="0" sz="900" spc="-5">
                <a:solidFill>
                  <a:srgbClr val="00AFEF"/>
                </a:solidFill>
                <a:latin typeface="Malgun Gothic"/>
                <a:cs typeface="Malgun Gothic"/>
              </a:rPr>
              <a:t>,</a:t>
            </a:r>
            <a:r>
              <a:rPr dirty="0" sz="900">
                <a:solidFill>
                  <a:srgbClr val="00AFEF"/>
                </a:solidFill>
                <a:latin typeface="Malgun Gothic"/>
                <a:cs typeface="Malgun Gothic"/>
              </a:rPr>
              <a:t>Pu</a:t>
            </a:r>
            <a:r>
              <a:rPr dirty="0" sz="900" spc="-10">
                <a:solidFill>
                  <a:srgbClr val="00AFEF"/>
                </a:solidFill>
                <a:latin typeface="Malgun Gothic"/>
                <a:cs typeface="Malgun Gothic"/>
              </a:rPr>
              <a:t>s</a:t>
            </a:r>
            <a:r>
              <a:rPr dirty="0" sz="900" spc="-5">
                <a:solidFill>
                  <a:srgbClr val="00AFEF"/>
                </a:solidFill>
                <a:latin typeface="Malgun Gothic"/>
                <a:cs typeface="Malgun Gothic"/>
              </a:rPr>
              <a:t>h</a:t>
            </a:r>
            <a:r>
              <a:rPr dirty="0" sz="900" spc="-10">
                <a:solidFill>
                  <a:srgbClr val="00AFEF"/>
                </a:solidFill>
                <a:latin typeface="Malgun Gothic"/>
                <a:cs typeface="Malgun Gothic"/>
              </a:rPr>
              <a:t>,</a:t>
            </a:r>
            <a:r>
              <a:rPr dirty="0" sz="900">
                <a:solidFill>
                  <a:srgbClr val="00AFEF"/>
                </a:solidFill>
                <a:latin typeface="Malgun Gothic"/>
                <a:cs typeface="Malgun Gothic"/>
              </a:rPr>
              <a:t>E-ma</a:t>
            </a:r>
            <a:r>
              <a:rPr dirty="0" sz="900" spc="-5">
                <a:solidFill>
                  <a:srgbClr val="00AFEF"/>
                </a:solidFill>
                <a:latin typeface="Malgun Gothic"/>
                <a:cs typeface="Malgun Gothic"/>
              </a:rPr>
              <a:t>i</a:t>
            </a:r>
            <a:r>
              <a:rPr dirty="0" sz="900" spc="-10">
                <a:solidFill>
                  <a:srgbClr val="00AFEF"/>
                </a:solidFill>
                <a:latin typeface="Malgun Gothic"/>
                <a:cs typeface="Malgun Gothic"/>
              </a:rPr>
              <a:t>l</a:t>
            </a:r>
            <a:r>
              <a:rPr dirty="0" sz="900">
                <a:solidFill>
                  <a:srgbClr val="00AFEF"/>
                </a:solidFill>
                <a:latin typeface="Malgun Gothic"/>
                <a:cs typeface="Malgun Gothic"/>
              </a:rPr>
              <a:t>)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84220" y="2523744"/>
            <a:ext cx="1152525" cy="318770"/>
          </a:xfrm>
          <a:prstGeom prst="rect">
            <a:avLst/>
          </a:prstGeom>
          <a:ln w="6096">
            <a:solidFill>
              <a:srgbClr val="00AFEF"/>
            </a:solidFill>
          </a:ln>
        </p:spPr>
        <p:txBody>
          <a:bodyPr wrap="square" lIns="0" tIns="857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75"/>
              </a:spcBef>
            </a:pPr>
            <a:r>
              <a:rPr dirty="0" sz="900">
                <a:solidFill>
                  <a:srgbClr val="00AFEF"/>
                </a:solidFill>
                <a:latin typeface="Malgun Gothic"/>
                <a:cs typeface="Malgun Gothic"/>
              </a:rPr>
              <a:t>PC</a:t>
            </a:r>
            <a:r>
              <a:rPr dirty="0" sz="900" spc="-100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900">
                <a:solidFill>
                  <a:srgbClr val="00AFEF"/>
                </a:solidFill>
                <a:latin typeface="Malgun Gothic"/>
                <a:cs typeface="Malgun Gothic"/>
              </a:rPr>
              <a:t>웹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84220" y="3493008"/>
            <a:ext cx="1152525" cy="315595"/>
          </a:xfrm>
          <a:prstGeom prst="rect">
            <a:avLst/>
          </a:prstGeom>
          <a:solidFill>
            <a:srgbClr val="00AFEF"/>
          </a:solidFill>
        </p:spPr>
        <p:txBody>
          <a:bodyPr wrap="square" lIns="0" tIns="62865" rIns="0" bIns="0" rtlCol="0" vert="horz">
            <a:spAutoFit/>
          </a:bodyPr>
          <a:lstStyle/>
          <a:p>
            <a:pPr marL="138430">
              <a:lnSpc>
                <a:spcPct val="100000"/>
              </a:lnSpc>
              <a:spcBef>
                <a:spcPts val="495"/>
              </a:spcBef>
            </a:pPr>
            <a:r>
              <a:rPr dirty="0" sz="1200">
                <a:solidFill>
                  <a:srgbClr val="FFFFFF"/>
                </a:solidFill>
                <a:latin typeface="Malgun Gothic"/>
                <a:cs typeface="Malgun Gothic"/>
              </a:rPr>
              <a:t>모바일</a:t>
            </a:r>
            <a:r>
              <a:rPr dirty="0" sz="1200" spc="-105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1200">
                <a:solidFill>
                  <a:srgbClr val="FFFFFF"/>
                </a:solidFill>
                <a:latin typeface="Malgun Gothic"/>
                <a:cs typeface="Malgun Gothic"/>
              </a:rPr>
              <a:t>웹/앱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84220" y="3009900"/>
            <a:ext cx="1152525" cy="314325"/>
          </a:xfrm>
          <a:prstGeom prst="rect">
            <a:avLst/>
          </a:prstGeom>
          <a:ln w="6095">
            <a:solidFill>
              <a:srgbClr val="00AFEF"/>
            </a:solidFill>
          </a:ln>
        </p:spPr>
        <p:txBody>
          <a:bodyPr wrap="square" lIns="0" tIns="8445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665"/>
              </a:spcBef>
            </a:pPr>
            <a:r>
              <a:rPr dirty="0" sz="900">
                <a:solidFill>
                  <a:srgbClr val="00AFEF"/>
                </a:solidFill>
                <a:latin typeface="Malgun Gothic"/>
                <a:cs typeface="Malgun Gothic"/>
              </a:rPr>
              <a:t>콜센터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503420" y="2467355"/>
            <a:ext cx="566927" cy="406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581144" y="2520695"/>
            <a:ext cx="437388" cy="227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538471" y="3017520"/>
            <a:ext cx="477012" cy="2712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555235" y="4174235"/>
            <a:ext cx="528827" cy="309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084064" y="3454908"/>
            <a:ext cx="432815" cy="3931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265420" y="3497579"/>
            <a:ext cx="169163" cy="2499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300471" y="2560320"/>
            <a:ext cx="649224" cy="7284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436364" y="2176017"/>
            <a:ext cx="1225550" cy="384175"/>
          </a:xfrm>
          <a:custGeom>
            <a:avLst/>
            <a:gdLst/>
            <a:ahLst/>
            <a:cxnLst/>
            <a:rect l="l" t="t" r="r" b="b"/>
            <a:pathLst>
              <a:path w="1225550" h="384175">
                <a:moveTo>
                  <a:pt x="50800" y="0"/>
                </a:moveTo>
                <a:lnTo>
                  <a:pt x="0" y="0"/>
                </a:lnTo>
                <a:lnTo>
                  <a:pt x="0" y="12700"/>
                </a:lnTo>
                <a:lnTo>
                  <a:pt x="50800" y="12700"/>
                </a:lnTo>
                <a:lnTo>
                  <a:pt x="50800" y="0"/>
                </a:lnTo>
                <a:close/>
              </a:path>
              <a:path w="1225550" h="384175">
                <a:moveTo>
                  <a:pt x="139700" y="0"/>
                </a:moveTo>
                <a:lnTo>
                  <a:pt x="88900" y="0"/>
                </a:lnTo>
                <a:lnTo>
                  <a:pt x="88900" y="12700"/>
                </a:lnTo>
                <a:lnTo>
                  <a:pt x="139700" y="12700"/>
                </a:lnTo>
                <a:lnTo>
                  <a:pt x="139700" y="0"/>
                </a:lnTo>
                <a:close/>
              </a:path>
              <a:path w="1225550" h="384175">
                <a:moveTo>
                  <a:pt x="228600" y="0"/>
                </a:moveTo>
                <a:lnTo>
                  <a:pt x="177800" y="0"/>
                </a:lnTo>
                <a:lnTo>
                  <a:pt x="177800" y="12700"/>
                </a:lnTo>
                <a:lnTo>
                  <a:pt x="228600" y="12700"/>
                </a:lnTo>
                <a:lnTo>
                  <a:pt x="228600" y="0"/>
                </a:lnTo>
                <a:close/>
              </a:path>
              <a:path w="1225550" h="384175">
                <a:moveTo>
                  <a:pt x="317500" y="0"/>
                </a:moveTo>
                <a:lnTo>
                  <a:pt x="266700" y="0"/>
                </a:lnTo>
                <a:lnTo>
                  <a:pt x="266700" y="12700"/>
                </a:lnTo>
                <a:lnTo>
                  <a:pt x="317500" y="12700"/>
                </a:lnTo>
                <a:lnTo>
                  <a:pt x="317500" y="0"/>
                </a:lnTo>
                <a:close/>
              </a:path>
              <a:path w="1225550" h="384175">
                <a:moveTo>
                  <a:pt x="406400" y="0"/>
                </a:moveTo>
                <a:lnTo>
                  <a:pt x="355600" y="0"/>
                </a:lnTo>
                <a:lnTo>
                  <a:pt x="355600" y="12700"/>
                </a:lnTo>
                <a:lnTo>
                  <a:pt x="406400" y="12700"/>
                </a:lnTo>
                <a:lnTo>
                  <a:pt x="406400" y="0"/>
                </a:lnTo>
                <a:close/>
              </a:path>
              <a:path w="1225550" h="384175">
                <a:moveTo>
                  <a:pt x="495300" y="0"/>
                </a:moveTo>
                <a:lnTo>
                  <a:pt x="444500" y="0"/>
                </a:lnTo>
                <a:lnTo>
                  <a:pt x="444500" y="12700"/>
                </a:lnTo>
                <a:lnTo>
                  <a:pt x="495300" y="12700"/>
                </a:lnTo>
                <a:lnTo>
                  <a:pt x="495300" y="0"/>
                </a:lnTo>
                <a:close/>
              </a:path>
              <a:path w="1225550" h="384175">
                <a:moveTo>
                  <a:pt x="584200" y="0"/>
                </a:moveTo>
                <a:lnTo>
                  <a:pt x="533400" y="0"/>
                </a:lnTo>
                <a:lnTo>
                  <a:pt x="533400" y="12700"/>
                </a:lnTo>
                <a:lnTo>
                  <a:pt x="584200" y="12700"/>
                </a:lnTo>
                <a:lnTo>
                  <a:pt x="584200" y="0"/>
                </a:lnTo>
                <a:close/>
              </a:path>
              <a:path w="1225550" h="384175">
                <a:moveTo>
                  <a:pt x="673100" y="0"/>
                </a:moveTo>
                <a:lnTo>
                  <a:pt x="622300" y="0"/>
                </a:lnTo>
                <a:lnTo>
                  <a:pt x="622300" y="12700"/>
                </a:lnTo>
                <a:lnTo>
                  <a:pt x="673100" y="12700"/>
                </a:lnTo>
                <a:lnTo>
                  <a:pt x="673100" y="0"/>
                </a:lnTo>
                <a:close/>
              </a:path>
              <a:path w="1225550" h="384175">
                <a:moveTo>
                  <a:pt x="762000" y="0"/>
                </a:moveTo>
                <a:lnTo>
                  <a:pt x="711200" y="0"/>
                </a:lnTo>
                <a:lnTo>
                  <a:pt x="711200" y="12700"/>
                </a:lnTo>
                <a:lnTo>
                  <a:pt x="762000" y="12700"/>
                </a:lnTo>
                <a:lnTo>
                  <a:pt x="762000" y="0"/>
                </a:lnTo>
                <a:close/>
              </a:path>
              <a:path w="1225550" h="384175">
                <a:moveTo>
                  <a:pt x="850900" y="0"/>
                </a:moveTo>
                <a:lnTo>
                  <a:pt x="800100" y="0"/>
                </a:lnTo>
                <a:lnTo>
                  <a:pt x="800100" y="12700"/>
                </a:lnTo>
                <a:lnTo>
                  <a:pt x="850900" y="12700"/>
                </a:lnTo>
                <a:lnTo>
                  <a:pt x="850900" y="0"/>
                </a:lnTo>
                <a:close/>
              </a:path>
              <a:path w="1225550" h="384175">
                <a:moveTo>
                  <a:pt x="939800" y="0"/>
                </a:moveTo>
                <a:lnTo>
                  <a:pt x="889000" y="0"/>
                </a:lnTo>
                <a:lnTo>
                  <a:pt x="889000" y="12700"/>
                </a:lnTo>
                <a:lnTo>
                  <a:pt x="939800" y="12700"/>
                </a:lnTo>
                <a:lnTo>
                  <a:pt x="939800" y="0"/>
                </a:lnTo>
                <a:close/>
              </a:path>
              <a:path w="1225550" h="384175">
                <a:moveTo>
                  <a:pt x="1028700" y="0"/>
                </a:moveTo>
                <a:lnTo>
                  <a:pt x="977900" y="0"/>
                </a:lnTo>
                <a:lnTo>
                  <a:pt x="977900" y="12700"/>
                </a:lnTo>
                <a:lnTo>
                  <a:pt x="1028700" y="12700"/>
                </a:lnTo>
                <a:lnTo>
                  <a:pt x="1028700" y="0"/>
                </a:lnTo>
                <a:close/>
              </a:path>
              <a:path w="1225550" h="384175">
                <a:moveTo>
                  <a:pt x="1117600" y="0"/>
                </a:moveTo>
                <a:lnTo>
                  <a:pt x="1066800" y="0"/>
                </a:lnTo>
                <a:lnTo>
                  <a:pt x="1066800" y="12700"/>
                </a:lnTo>
                <a:lnTo>
                  <a:pt x="1117600" y="12700"/>
                </a:lnTo>
                <a:lnTo>
                  <a:pt x="1117600" y="0"/>
                </a:lnTo>
                <a:close/>
              </a:path>
              <a:path w="1225550" h="384175">
                <a:moveTo>
                  <a:pt x="1181100" y="6350"/>
                </a:moveTo>
                <a:lnTo>
                  <a:pt x="1181100" y="25400"/>
                </a:lnTo>
                <a:lnTo>
                  <a:pt x="1193800" y="25400"/>
                </a:lnTo>
                <a:lnTo>
                  <a:pt x="1193800" y="12700"/>
                </a:lnTo>
                <a:lnTo>
                  <a:pt x="1187450" y="12700"/>
                </a:lnTo>
                <a:lnTo>
                  <a:pt x="1181100" y="6350"/>
                </a:lnTo>
                <a:close/>
              </a:path>
              <a:path w="1225550" h="384175">
                <a:moveTo>
                  <a:pt x="1191006" y="0"/>
                </a:moveTo>
                <a:lnTo>
                  <a:pt x="1155700" y="0"/>
                </a:lnTo>
                <a:lnTo>
                  <a:pt x="1155700" y="12700"/>
                </a:lnTo>
                <a:lnTo>
                  <a:pt x="1181100" y="12700"/>
                </a:lnTo>
                <a:lnTo>
                  <a:pt x="1181100" y="6350"/>
                </a:lnTo>
                <a:lnTo>
                  <a:pt x="1193800" y="6350"/>
                </a:lnTo>
                <a:lnTo>
                  <a:pt x="1193800" y="2793"/>
                </a:lnTo>
                <a:lnTo>
                  <a:pt x="1191006" y="0"/>
                </a:lnTo>
                <a:close/>
              </a:path>
              <a:path w="1225550" h="384175">
                <a:moveTo>
                  <a:pt x="1193800" y="6350"/>
                </a:moveTo>
                <a:lnTo>
                  <a:pt x="1181100" y="6350"/>
                </a:lnTo>
                <a:lnTo>
                  <a:pt x="1187450" y="12700"/>
                </a:lnTo>
                <a:lnTo>
                  <a:pt x="1193800" y="12700"/>
                </a:lnTo>
                <a:lnTo>
                  <a:pt x="1193800" y="6350"/>
                </a:lnTo>
                <a:close/>
              </a:path>
              <a:path w="1225550" h="384175">
                <a:moveTo>
                  <a:pt x="1193800" y="63500"/>
                </a:moveTo>
                <a:lnTo>
                  <a:pt x="1181100" y="63500"/>
                </a:lnTo>
                <a:lnTo>
                  <a:pt x="1181100" y="114300"/>
                </a:lnTo>
                <a:lnTo>
                  <a:pt x="1193800" y="114300"/>
                </a:lnTo>
                <a:lnTo>
                  <a:pt x="1193800" y="63500"/>
                </a:lnTo>
                <a:close/>
              </a:path>
              <a:path w="1225550" h="384175">
                <a:moveTo>
                  <a:pt x="1193800" y="152400"/>
                </a:moveTo>
                <a:lnTo>
                  <a:pt x="1181100" y="152400"/>
                </a:lnTo>
                <a:lnTo>
                  <a:pt x="1181100" y="203200"/>
                </a:lnTo>
                <a:lnTo>
                  <a:pt x="1193800" y="203200"/>
                </a:lnTo>
                <a:lnTo>
                  <a:pt x="1193800" y="152400"/>
                </a:lnTo>
                <a:close/>
              </a:path>
              <a:path w="1225550" h="384175">
                <a:moveTo>
                  <a:pt x="1193800" y="241300"/>
                </a:moveTo>
                <a:lnTo>
                  <a:pt x="1181100" y="241300"/>
                </a:lnTo>
                <a:lnTo>
                  <a:pt x="1181100" y="292100"/>
                </a:lnTo>
                <a:lnTo>
                  <a:pt x="1193800" y="292100"/>
                </a:lnTo>
                <a:lnTo>
                  <a:pt x="1193800" y="241300"/>
                </a:lnTo>
                <a:close/>
              </a:path>
              <a:path w="1225550" h="384175">
                <a:moveTo>
                  <a:pt x="1225550" y="307975"/>
                </a:moveTo>
                <a:lnTo>
                  <a:pt x="1149350" y="307975"/>
                </a:lnTo>
                <a:lnTo>
                  <a:pt x="1187450" y="384175"/>
                </a:lnTo>
                <a:lnTo>
                  <a:pt x="1225550" y="307975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018532" y="2596895"/>
            <a:ext cx="282575" cy="333375"/>
          </a:xfrm>
          <a:custGeom>
            <a:avLst/>
            <a:gdLst/>
            <a:ahLst/>
            <a:cxnLst/>
            <a:rect l="l" t="t" r="r" b="b"/>
            <a:pathLst>
              <a:path w="282575" h="333375">
                <a:moveTo>
                  <a:pt x="282575" y="320675"/>
                </a:moveTo>
                <a:lnTo>
                  <a:pt x="231775" y="320675"/>
                </a:lnTo>
                <a:lnTo>
                  <a:pt x="231775" y="333375"/>
                </a:lnTo>
                <a:lnTo>
                  <a:pt x="282575" y="333375"/>
                </a:lnTo>
                <a:lnTo>
                  <a:pt x="282575" y="320675"/>
                </a:lnTo>
                <a:close/>
              </a:path>
              <a:path w="282575" h="333375">
                <a:moveTo>
                  <a:pt x="193675" y="320675"/>
                </a:moveTo>
                <a:lnTo>
                  <a:pt x="142875" y="320675"/>
                </a:lnTo>
                <a:lnTo>
                  <a:pt x="142875" y="333375"/>
                </a:lnTo>
                <a:lnTo>
                  <a:pt x="193675" y="333375"/>
                </a:lnTo>
                <a:lnTo>
                  <a:pt x="193675" y="320675"/>
                </a:lnTo>
                <a:close/>
              </a:path>
              <a:path w="282575" h="333375">
                <a:moveTo>
                  <a:pt x="147573" y="239775"/>
                </a:moveTo>
                <a:lnTo>
                  <a:pt x="135000" y="239775"/>
                </a:lnTo>
                <a:lnTo>
                  <a:pt x="135000" y="290575"/>
                </a:lnTo>
                <a:lnTo>
                  <a:pt x="147573" y="290575"/>
                </a:lnTo>
                <a:lnTo>
                  <a:pt x="147573" y="239775"/>
                </a:lnTo>
                <a:close/>
              </a:path>
              <a:path w="282575" h="333375">
                <a:moveTo>
                  <a:pt x="147573" y="150875"/>
                </a:moveTo>
                <a:lnTo>
                  <a:pt x="135000" y="150875"/>
                </a:lnTo>
                <a:lnTo>
                  <a:pt x="135000" y="201675"/>
                </a:lnTo>
                <a:lnTo>
                  <a:pt x="147573" y="201675"/>
                </a:lnTo>
                <a:lnTo>
                  <a:pt x="147573" y="150875"/>
                </a:lnTo>
                <a:close/>
              </a:path>
              <a:path w="282575" h="333375">
                <a:moveTo>
                  <a:pt x="147573" y="61975"/>
                </a:moveTo>
                <a:lnTo>
                  <a:pt x="135000" y="61975"/>
                </a:lnTo>
                <a:lnTo>
                  <a:pt x="135000" y="112775"/>
                </a:lnTo>
                <a:lnTo>
                  <a:pt x="147573" y="112775"/>
                </a:lnTo>
                <a:lnTo>
                  <a:pt x="147573" y="61975"/>
                </a:lnTo>
                <a:close/>
              </a:path>
              <a:path w="282575" h="333375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  <a:path w="282575" h="333375">
                <a:moveTo>
                  <a:pt x="1270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27000" y="44450"/>
                </a:lnTo>
                <a:lnTo>
                  <a:pt x="127000" y="3175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015484" y="2918205"/>
            <a:ext cx="285750" cy="273050"/>
          </a:xfrm>
          <a:custGeom>
            <a:avLst/>
            <a:gdLst/>
            <a:ahLst/>
            <a:cxnLst/>
            <a:rect l="l" t="t" r="r" b="b"/>
            <a:pathLst>
              <a:path w="285750" h="273050">
                <a:moveTo>
                  <a:pt x="285750" y="0"/>
                </a:moveTo>
                <a:lnTo>
                  <a:pt x="234950" y="0"/>
                </a:lnTo>
                <a:lnTo>
                  <a:pt x="234950" y="12700"/>
                </a:lnTo>
                <a:lnTo>
                  <a:pt x="285750" y="12700"/>
                </a:lnTo>
                <a:lnTo>
                  <a:pt x="285750" y="0"/>
                </a:lnTo>
                <a:close/>
              </a:path>
              <a:path w="285750" h="273050">
                <a:moveTo>
                  <a:pt x="196850" y="0"/>
                </a:moveTo>
                <a:lnTo>
                  <a:pt x="146050" y="0"/>
                </a:lnTo>
                <a:lnTo>
                  <a:pt x="146050" y="12700"/>
                </a:lnTo>
                <a:lnTo>
                  <a:pt x="196850" y="12700"/>
                </a:lnTo>
                <a:lnTo>
                  <a:pt x="196850" y="0"/>
                </a:lnTo>
                <a:close/>
              </a:path>
              <a:path w="285750" h="273050">
                <a:moveTo>
                  <a:pt x="149225" y="41275"/>
                </a:moveTo>
                <a:lnTo>
                  <a:pt x="136525" y="41275"/>
                </a:lnTo>
                <a:lnTo>
                  <a:pt x="136525" y="92075"/>
                </a:lnTo>
                <a:lnTo>
                  <a:pt x="149225" y="92075"/>
                </a:lnTo>
                <a:lnTo>
                  <a:pt x="149225" y="41275"/>
                </a:lnTo>
                <a:close/>
              </a:path>
              <a:path w="285750" h="273050">
                <a:moveTo>
                  <a:pt x="149225" y="130175"/>
                </a:moveTo>
                <a:lnTo>
                  <a:pt x="136525" y="130175"/>
                </a:lnTo>
                <a:lnTo>
                  <a:pt x="136525" y="180975"/>
                </a:lnTo>
                <a:lnTo>
                  <a:pt x="149225" y="180975"/>
                </a:lnTo>
                <a:lnTo>
                  <a:pt x="149225" y="130175"/>
                </a:lnTo>
                <a:close/>
              </a:path>
              <a:path w="285750" h="273050">
                <a:moveTo>
                  <a:pt x="136525" y="228600"/>
                </a:moveTo>
                <a:lnTo>
                  <a:pt x="107950" y="228600"/>
                </a:lnTo>
                <a:lnTo>
                  <a:pt x="107950" y="241300"/>
                </a:lnTo>
                <a:lnTo>
                  <a:pt x="146430" y="241300"/>
                </a:lnTo>
                <a:lnTo>
                  <a:pt x="149225" y="238506"/>
                </a:lnTo>
                <a:lnTo>
                  <a:pt x="149225" y="234950"/>
                </a:lnTo>
                <a:lnTo>
                  <a:pt x="136525" y="234950"/>
                </a:lnTo>
                <a:lnTo>
                  <a:pt x="136525" y="228600"/>
                </a:lnTo>
                <a:close/>
              </a:path>
              <a:path w="285750" h="273050">
                <a:moveTo>
                  <a:pt x="149225" y="219075"/>
                </a:moveTo>
                <a:lnTo>
                  <a:pt x="136525" y="219075"/>
                </a:lnTo>
                <a:lnTo>
                  <a:pt x="136525" y="234950"/>
                </a:lnTo>
                <a:lnTo>
                  <a:pt x="142875" y="228600"/>
                </a:lnTo>
                <a:lnTo>
                  <a:pt x="149225" y="228600"/>
                </a:lnTo>
                <a:lnTo>
                  <a:pt x="149225" y="219075"/>
                </a:lnTo>
                <a:close/>
              </a:path>
              <a:path w="285750" h="273050">
                <a:moveTo>
                  <a:pt x="149225" y="228600"/>
                </a:moveTo>
                <a:lnTo>
                  <a:pt x="142875" y="228600"/>
                </a:lnTo>
                <a:lnTo>
                  <a:pt x="136525" y="234950"/>
                </a:lnTo>
                <a:lnTo>
                  <a:pt x="149225" y="234950"/>
                </a:lnTo>
                <a:lnTo>
                  <a:pt x="149225" y="228600"/>
                </a:lnTo>
                <a:close/>
              </a:path>
              <a:path w="285750" h="273050">
                <a:moveTo>
                  <a:pt x="76200" y="196850"/>
                </a:moveTo>
                <a:lnTo>
                  <a:pt x="0" y="234950"/>
                </a:lnTo>
                <a:lnTo>
                  <a:pt x="76200" y="273050"/>
                </a:lnTo>
                <a:lnTo>
                  <a:pt x="76200" y="241300"/>
                </a:lnTo>
                <a:lnTo>
                  <a:pt x="63500" y="241300"/>
                </a:lnTo>
                <a:lnTo>
                  <a:pt x="63500" y="228600"/>
                </a:lnTo>
                <a:lnTo>
                  <a:pt x="76200" y="228600"/>
                </a:lnTo>
                <a:lnTo>
                  <a:pt x="76200" y="196850"/>
                </a:lnTo>
                <a:close/>
              </a:path>
              <a:path w="285750" h="273050">
                <a:moveTo>
                  <a:pt x="69850" y="228600"/>
                </a:moveTo>
                <a:lnTo>
                  <a:pt x="63500" y="228600"/>
                </a:lnTo>
                <a:lnTo>
                  <a:pt x="63500" y="241300"/>
                </a:lnTo>
                <a:lnTo>
                  <a:pt x="69850" y="241300"/>
                </a:lnTo>
                <a:lnTo>
                  <a:pt x="69850" y="228600"/>
                </a:lnTo>
                <a:close/>
              </a:path>
              <a:path w="285750" h="273050">
                <a:moveTo>
                  <a:pt x="76200" y="228600"/>
                </a:moveTo>
                <a:lnTo>
                  <a:pt x="69850" y="228600"/>
                </a:lnTo>
                <a:lnTo>
                  <a:pt x="69850" y="241300"/>
                </a:lnTo>
                <a:lnTo>
                  <a:pt x="76200" y="241300"/>
                </a:lnTo>
                <a:lnTo>
                  <a:pt x="76200" y="22860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516879" y="3288791"/>
            <a:ext cx="114300" cy="400050"/>
          </a:xfrm>
          <a:custGeom>
            <a:avLst/>
            <a:gdLst/>
            <a:ahLst/>
            <a:cxnLst/>
            <a:rect l="l" t="t" r="r" b="b"/>
            <a:pathLst>
              <a:path w="114300" h="400050">
                <a:moveTo>
                  <a:pt x="114300" y="0"/>
                </a:moveTo>
                <a:lnTo>
                  <a:pt x="101600" y="0"/>
                </a:lnTo>
                <a:lnTo>
                  <a:pt x="101600" y="50800"/>
                </a:lnTo>
                <a:lnTo>
                  <a:pt x="114300" y="50800"/>
                </a:lnTo>
                <a:lnTo>
                  <a:pt x="114300" y="0"/>
                </a:lnTo>
                <a:close/>
              </a:path>
              <a:path w="114300" h="400050">
                <a:moveTo>
                  <a:pt x="114300" y="88900"/>
                </a:moveTo>
                <a:lnTo>
                  <a:pt x="101600" y="88900"/>
                </a:lnTo>
                <a:lnTo>
                  <a:pt x="101600" y="139700"/>
                </a:lnTo>
                <a:lnTo>
                  <a:pt x="114300" y="139700"/>
                </a:lnTo>
                <a:lnTo>
                  <a:pt x="114300" y="88900"/>
                </a:lnTo>
                <a:close/>
              </a:path>
              <a:path w="114300" h="400050">
                <a:moveTo>
                  <a:pt x="114300" y="177800"/>
                </a:moveTo>
                <a:lnTo>
                  <a:pt x="101600" y="177800"/>
                </a:lnTo>
                <a:lnTo>
                  <a:pt x="101600" y="228600"/>
                </a:lnTo>
                <a:lnTo>
                  <a:pt x="114300" y="228600"/>
                </a:lnTo>
                <a:lnTo>
                  <a:pt x="114300" y="177800"/>
                </a:lnTo>
                <a:close/>
              </a:path>
              <a:path w="114300" h="400050">
                <a:moveTo>
                  <a:pt x="114300" y="266700"/>
                </a:moveTo>
                <a:lnTo>
                  <a:pt x="101600" y="266700"/>
                </a:lnTo>
                <a:lnTo>
                  <a:pt x="101600" y="317500"/>
                </a:lnTo>
                <a:lnTo>
                  <a:pt x="114300" y="317500"/>
                </a:lnTo>
                <a:lnTo>
                  <a:pt x="114300" y="266700"/>
                </a:lnTo>
                <a:close/>
              </a:path>
              <a:path w="114300" h="400050">
                <a:moveTo>
                  <a:pt x="76200" y="323850"/>
                </a:moveTo>
                <a:lnTo>
                  <a:pt x="0" y="361950"/>
                </a:lnTo>
                <a:lnTo>
                  <a:pt x="76200" y="400050"/>
                </a:lnTo>
                <a:lnTo>
                  <a:pt x="76200" y="368300"/>
                </a:lnTo>
                <a:lnTo>
                  <a:pt x="63500" y="368300"/>
                </a:lnTo>
                <a:lnTo>
                  <a:pt x="63500" y="355600"/>
                </a:lnTo>
                <a:lnTo>
                  <a:pt x="76200" y="355600"/>
                </a:lnTo>
                <a:lnTo>
                  <a:pt x="76200" y="323850"/>
                </a:lnTo>
                <a:close/>
              </a:path>
              <a:path w="114300" h="400050">
                <a:moveTo>
                  <a:pt x="76200" y="355600"/>
                </a:moveTo>
                <a:lnTo>
                  <a:pt x="63500" y="355600"/>
                </a:lnTo>
                <a:lnTo>
                  <a:pt x="63500" y="368300"/>
                </a:lnTo>
                <a:lnTo>
                  <a:pt x="76200" y="368300"/>
                </a:lnTo>
                <a:lnTo>
                  <a:pt x="76200" y="355600"/>
                </a:lnTo>
                <a:close/>
              </a:path>
              <a:path w="114300" h="400050">
                <a:moveTo>
                  <a:pt x="101600" y="355600"/>
                </a:moveTo>
                <a:lnTo>
                  <a:pt x="76200" y="355600"/>
                </a:lnTo>
                <a:lnTo>
                  <a:pt x="76200" y="368300"/>
                </a:lnTo>
                <a:lnTo>
                  <a:pt x="111506" y="368300"/>
                </a:lnTo>
                <a:lnTo>
                  <a:pt x="114300" y="365506"/>
                </a:lnTo>
                <a:lnTo>
                  <a:pt x="114300" y="361950"/>
                </a:lnTo>
                <a:lnTo>
                  <a:pt x="101600" y="361950"/>
                </a:lnTo>
                <a:lnTo>
                  <a:pt x="101600" y="355600"/>
                </a:lnTo>
                <a:close/>
              </a:path>
              <a:path w="114300" h="400050">
                <a:moveTo>
                  <a:pt x="107950" y="355600"/>
                </a:moveTo>
                <a:lnTo>
                  <a:pt x="101600" y="355600"/>
                </a:lnTo>
                <a:lnTo>
                  <a:pt x="101600" y="361950"/>
                </a:lnTo>
                <a:lnTo>
                  <a:pt x="107950" y="355600"/>
                </a:lnTo>
                <a:close/>
              </a:path>
              <a:path w="114300" h="400050">
                <a:moveTo>
                  <a:pt x="114300" y="355600"/>
                </a:moveTo>
                <a:lnTo>
                  <a:pt x="107950" y="355600"/>
                </a:lnTo>
                <a:lnTo>
                  <a:pt x="101600" y="361950"/>
                </a:lnTo>
                <a:lnTo>
                  <a:pt x="114300" y="361950"/>
                </a:lnTo>
                <a:lnTo>
                  <a:pt x="114300" y="35560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3284220" y="4174235"/>
            <a:ext cx="1152525" cy="315595"/>
          </a:xfrm>
          <a:prstGeom prst="rect">
            <a:avLst/>
          </a:prstGeom>
          <a:ln w="6095">
            <a:solidFill>
              <a:srgbClr val="00AFEF"/>
            </a:solidFill>
          </a:ln>
        </p:spPr>
        <p:txBody>
          <a:bodyPr wrap="square" lIns="0" tIns="84455" rIns="0" bIns="0" rtlCol="0" vert="horz">
            <a:spAutoFit/>
          </a:bodyPr>
          <a:lstStyle/>
          <a:p>
            <a:pPr marL="249554">
              <a:lnSpc>
                <a:spcPct val="100000"/>
              </a:lnSpc>
              <a:spcBef>
                <a:spcPts val="665"/>
              </a:spcBef>
            </a:pPr>
            <a:r>
              <a:rPr dirty="0" sz="900">
                <a:solidFill>
                  <a:srgbClr val="00AFEF"/>
                </a:solidFill>
                <a:latin typeface="Malgun Gothic"/>
                <a:cs typeface="Malgun Gothic"/>
              </a:rPr>
              <a:t>사업장(VOC)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557527" y="2278379"/>
            <a:ext cx="1150620" cy="315595"/>
          </a:xfrm>
          <a:custGeom>
            <a:avLst/>
            <a:gdLst/>
            <a:ahLst/>
            <a:cxnLst/>
            <a:rect l="l" t="t" r="r" b="b"/>
            <a:pathLst>
              <a:path w="1150620" h="315594">
                <a:moveTo>
                  <a:pt x="0" y="315468"/>
                </a:moveTo>
                <a:lnTo>
                  <a:pt x="1150620" y="315468"/>
                </a:lnTo>
                <a:lnTo>
                  <a:pt x="1150620" y="0"/>
                </a:lnTo>
                <a:lnTo>
                  <a:pt x="0" y="0"/>
                </a:lnTo>
                <a:lnTo>
                  <a:pt x="0" y="315468"/>
                </a:lnTo>
                <a:close/>
              </a:path>
            </a:pathLst>
          </a:custGeom>
          <a:ln w="6096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557527" y="2278379"/>
            <a:ext cx="1150620" cy="31559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79375" rIns="0" bIns="0" rtlCol="0" vert="horz">
            <a:spAutoFit/>
          </a:bodyPr>
          <a:lstStyle/>
          <a:p>
            <a:pPr marL="234950">
              <a:lnSpc>
                <a:spcPct val="100000"/>
              </a:lnSpc>
              <a:spcBef>
                <a:spcPts val="625"/>
              </a:spcBef>
            </a:pP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컨텐츠</a:t>
            </a:r>
            <a:r>
              <a:rPr dirty="0" sz="1000" spc="-90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관리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557527" y="3567684"/>
            <a:ext cx="1150620" cy="315595"/>
          </a:xfrm>
          <a:custGeom>
            <a:avLst/>
            <a:gdLst/>
            <a:ahLst/>
            <a:cxnLst/>
            <a:rect l="l" t="t" r="r" b="b"/>
            <a:pathLst>
              <a:path w="1150620" h="315595">
                <a:moveTo>
                  <a:pt x="0" y="315467"/>
                </a:moveTo>
                <a:lnTo>
                  <a:pt x="1150620" y="315467"/>
                </a:lnTo>
                <a:lnTo>
                  <a:pt x="1150620" y="0"/>
                </a:lnTo>
                <a:lnTo>
                  <a:pt x="0" y="0"/>
                </a:lnTo>
                <a:lnTo>
                  <a:pt x="0" y="315467"/>
                </a:lnTo>
                <a:close/>
              </a:path>
            </a:pathLst>
          </a:custGeom>
          <a:ln w="6096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557527" y="3567684"/>
            <a:ext cx="1150620" cy="31559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79375" rIns="0" bIns="0" rtlCol="0" vert="horz">
            <a:spAutoFit/>
          </a:bodyPr>
          <a:lstStyle/>
          <a:p>
            <a:pPr marL="172720">
              <a:lnSpc>
                <a:spcPct val="100000"/>
              </a:lnSpc>
              <a:spcBef>
                <a:spcPts val="625"/>
              </a:spcBef>
            </a:pP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인터랙션</a:t>
            </a:r>
            <a:r>
              <a:rPr dirty="0" sz="1000" spc="-90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관리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924555" y="2089404"/>
            <a:ext cx="288290" cy="175260"/>
          </a:xfrm>
          <a:custGeom>
            <a:avLst/>
            <a:gdLst/>
            <a:ahLst/>
            <a:cxnLst/>
            <a:rect l="l" t="t" r="r" b="b"/>
            <a:pathLst>
              <a:path w="288289" h="175260">
                <a:moveTo>
                  <a:pt x="200406" y="0"/>
                </a:moveTo>
                <a:lnTo>
                  <a:pt x="200406" y="43815"/>
                </a:lnTo>
                <a:lnTo>
                  <a:pt x="0" y="43815"/>
                </a:lnTo>
                <a:lnTo>
                  <a:pt x="0" y="131445"/>
                </a:lnTo>
                <a:lnTo>
                  <a:pt x="200406" y="131445"/>
                </a:lnTo>
                <a:lnTo>
                  <a:pt x="200406" y="175260"/>
                </a:lnTo>
                <a:lnTo>
                  <a:pt x="288036" y="87629"/>
                </a:lnTo>
                <a:lnTo>
                  <a:pt x="200406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924555" y="2593848"/>
            <a:ext cx="314325" cy="178435"/>
          </a:xfrm>
          <a:custGeom>
            <a:avLst/>
            <a:gdLst/>
            <a:ahLst/>
            <a:cxnLst/>
            <a:rect l="l" t="t" r="r" b="b"/>
            <a:pathLst>
              <a:path w="314325" h="178435">
                <a:moveTo>
                  <a:pt x="89154" y="0"/>
                </a:moveTo>
                <a:lnTo>
                  <a:pt x="0" y="89153"/>
                </a:lnTo>
                <a:lnTo>
                  <a:pt x="89154" y="178307"/>
                </a:lnTo>
                <a:lnTo>
                  <a:pt x="89154" y="133730"/>
                </a:lnTo>
                <a:lnTo>
                  <a:pt x="269367" y="133730"/>
                </a:lnTo>
                <a:lnTo>
                  <a:pt x="313944" y="89153"/>
                </a:lnTo>
                <a:lnTo>
                  <a:pt x="269367" y="44576"/>
                </a:lnTo>
                <a:lnTo>
                  <a:pt x="89154" y="44576"/>
                </a:lnTo>
                <a:lnTo>
                  <a:pt x="89154" y="0"/>
                </a:lnTo>
                <a:close/>
              </a:path>
              <a:path w="314325" h="178435">
                <a:moveTo>
                  <a:pt x="269367" y="133730"/>
                </a:moveTo>
                <a:lnTo>
                  <a:pt x="224789" y="133730"/>
                </a:lnTo>
                <a:lnTo>
                  <a:pt x="224789" y="178307"/>
                </a:lnTo>
                <a:lnTo>
                  <a:pt x="269367" y="133730"/>
                </a:lnTo>
                <a:close/>
              </a:path>
              <a:path w="314325" h="178435">
                <a:moveTo>
                  <a:pt x="224789" y="0"/>
                </a:moveTo>
                <a:lnTo>
                  <a:pt x="224789" y="44576"/>
                </a:lnTo>
                <a:lnTo>
                  <a:pt x="269367" y="44576"/>
                </a:lnTo>
                <a:lnTo>
                  <a:pt x="224789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924555" y="3099816"/>
            <a:ext cx="314325" cy="177165"/>
          </a:xfrm>
          <a:custGeom>
            <a:avLst/>
            <a:gdLst/>
            <a:ahLst/>
            <a:cxnLst/>
            <a:rect l="l" t="t" r="r" b="b"/>
            <a:pathLst>
              <a:path w="314325" h="177164">
                <a:moveTo>
                  <a:pt x="88392" y="0"/>
                </a:moveTo>
                <a:lnTo>
                  <a:pt x="0" y="88392"/>
                </a:lnTo>
                <a:lnTo>
                  <a:pt x="88392" y="176784"/>
                </a:lnTo>
                <a:lnTo>
                  <a:pt x="88392" y="132587"/>
                </a:lnTo>
                <a:lnTo>
                  <a:pt x="269748" y="132587"/>
                </a:lnTo>
                <a:lnTo>
                  <a:pt x="313944" y="88392"/>
                </a:lnTo>
                <a:lnTo>
                  <a:pt x="269747" y="44196"/>
                </a:lnTo>
                <a:lnTo>
                  <a:pt x="88392" y="44196"/>
                </a:lnTo>
                <a:lnTo>
                  <a:pt x="88392" y="0"/>
                </a:lnTo>
                <a:close/>
              </a:path>
              <a:path w="314325" h="177164">
                <a:moveTo>
                  <a:pt x="269748" y="132587"/>
                </a:moveTo>
                <a:lnTo>
                  <a:pt x="225551" y="132587"/>
                </a:lnTo>
                <a:lnTo>
                  <a:pt x="225551" y="176784"/>
                </a:lnTo>
                <a:lnTo>
                  <a:pt x="269748" y="132587"/>
                </a:lnTo>
                <a:close/>
              </a:path>
              <a:path w="314325" h="177164">
                <a:moveTo>
                  <a:pt x="225551" y="0"/>
                </a:moveTo>
                <a:lnTo>
                  <a:pt x="225551" y="44196"/>
                </a:lnTo>
                <a:lnTo>
                  <a:pt x="269747" y="44196"/>
                </a:lnTo>
                <a:lnTo>
                  <a:pt x="225551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924555" y="3553967"/>
            <a:ext cx="314325" cy="177165"/>
          </a:xfrm>
          <a:custGeom>
            <a:avLst/>
            <a:gdLst/>
            <a:ahLst/>
            <a:cxnLst/>
            <a:rect l="l" t="t" r="r" b="b"/>
            <a:pathLst>
              <a:path w="314325" h="177164">
                <a:moveTo>
                  <a:pt x="88392" y="0"/>
                </a:moveTo>
                <a:lnTo>
                  <a:pt x="0" y="88392"/>
                </a:lnTo>
                <a:lnTo>
                  <a:pt x="88392" y="176784"/>
                </a:lnTo>
                <a:lnTo>
                  <a:pt x="88392" y="132587"/>
                </a:lnTo>
                <a:lnTo>
                  <a:pt x="269748" y="132587"/>
                </a:lnTo>
                <a:lnTo>
                  <a:pt x="313944" y="88392"/>
                </a:lnTo>
                <a:lnTo>
                  <a:pt x="269747" y="44196"/>
                </a:lnTo>
                <a:lnTo>
                  <a:pt x="88392" y="44196"/>
                </a:lnTo>
                <a:lnTo>
                  <a:pt x="88392" y="0"/>
                </a:lnTo>
                <a:close/>
              </a:path>
              <a:path w="314325" h="177164">
                <a:moveTo>
                  <a:pt x="269748" y="132587"/>
                </a:moveTo>
                <a:lnTo>
                  <a:pt x="225551" y="132587"/>
                </a:lnTo>
                <a:lnTo>
                  <a:pt x="225551" y="176784"/>
                </a:lnTo>
                <a:lnTo>
                  <a:pt x="269748" y="132587"/>
                </a:lnTo>
                <a:close/>
              </a:path>
              <a:path w="314325" h="177164">
                <a:moveTo>
                  <a:pt x="225551" y="0"/>
                </a:moveTo>
                <a:lnTo>
                  <a:pt x="225551" y="44196"/>
                </a:lnTo>
                <a:lnTo>
                  <a:pt x="269747" y="44196"/>
                </a:lnTo>
                <a:lnTo>
                  <a:pt x="225551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924555" y="4250435"/>
            <a:ext cx="314325" cy="175260"/>
          </a:xfrm>
          <a:custGeom>
            <a:avLst/>
            <a:gdLst/>
            <a:ahLst/>
            <a:cxnLst/>
            <a:rect l="l" t="t" r="r" b="b"/>
            <a:pathLst>
              <a:path w="314325" h="175260">
                <a:moveTo>
                  <a:pt x="87630" y="0"/>
                </a:moveTo>
                <a:lnTo>
                  <a:pt x="0" y="87629"/>
                </a:lnTo>
                <a:lnTo>
                  <a:pt x="87630" y="175260"/>
                </a:lnTo>
                <a:lnTo>
                  <a:pt x="87630" y="131444"/>
                </a:lnTo>
                <a:lnTo>
                  <a:pt x="270129" y="131444"/>
                </a:lnTo>
                <a:lnTo>
                  <a:pt x="313944" y="87629"/>
                </a:lnTo>
                <a:lnTo>
                  <a:pt x="270129" y="43814"/>
                </a:lnTo>
                <a:lnTo>
                  <a:pt x="87630" y="43814"/>
                </a:lnTo>
                <a:lnTo>
                  <a:pt x="87630" y="0"/>
                </a:lnTo>
                <a:close/>
              </a:path>
              <a:path w="314325" h="175260">
                <a:moveTo>
                  <a:pt x="270129" y="131444"/>
                </a:moveTo>
                <a:lnTo>
                  <a:pt x="226313" y="131444"/>
                </a:lnTo>
                <a:lnTo>
                  <a:pt x="226313" y="175260"/>
                </a:lnTo>
                <a:lnTo>
                  <a:pt x="270129" y="131444"/>
                </a:lnTo>
                <a:close/>
              </a:path>
              <a:path w="314325" h="175260">
                <a:moveTo>
                  <a:pt x="226313" y="0"/>
                </a:moveTo>
                <a:lnTo>
                  <a:pt x="226313" y="43814"/>
                </a:lnTo>
                <a:lnTo>
                  <a:pt x="270129" y="43814"/>
                </a:lnTo>
                <a:lnTo>
                  <a:pt x="22631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084064" y="3288791"/>
            <a:ext cx="546100" cy="1078230"/>
          </a:xfrm>
          <a:custGeom>
            <a:avLst/>
            <a:gdLst/>
            <a:ahLst/>
            <a:cxnLst/>
            <a:rect l="l" t="t" r="r" b="b"/>
            <a:pathLst>
              <a:path w="546100" h="1078229">
                <a:moveTo>
                  <a:pt x="546100" y="0"/>
                </a:moveTo>
                <a:lnTo>
                  <a:pt x="533400" y="0"/>
                </a:lnTo>
                <a:lnTo>
                  <a:pt x="533400" y="50800"/>
                </a:lnTo>
                <a:lnTo>
                  <a:pt x="546100" y="50800"/>
                </a:lnTo>
                <a:lnTo>
                  <a:pt x="546100" y="0"/>
                </a:lnTo>
                <a:close/>
              </a:path>
              <a:path w="546100" h="1078229">
                <a:moveTo>
                  <a:pt x="546100" y="88900"/>
                </a:moveTo>
                <a:lnTo>
                  <a:pt x="533400" y="88900"/>
                </a:lnTo>
                <a:lnTo>
                  <a:pt x="533400" y="139700"/>
                </a:lnTo>
                <a:lnTo>
                  <a:pt x="546100" y="139700"/>
                </a:lnTo>
                <a:lnTo>
                  <a:pt x="546100" y="88900"/>
                </a:lnTo>
                <a:close/>
              </a:path>
              <a:path w="546100" h="1078229">
                <a:moveTo>
                  <a:pt x="546100" y="177800"/>
                </a:moveTo>
                <a:lnTo>
                  <a:pt x="533400" y="177800"/>
                </a:lnTo>
                <a:lnTo>
                  <a:pt x="533400" y="228600"/>
                </a:lnTo>
                <a:lnTo>
                  <a:pt x="546100" y="228600"/>
                </a:lnTo>
                <a:lnTo>
                  <a:pt x="546100" y="177800"/>
                </a:lnTo>
                <a:close/>
              </a:path>
              <a:path w="546100" h="1078229">
                <a:moveTo>
                  <a:pt x="546100" y="266700"/>
                </a:moveTo>
                <a:lnTo>
                  <a:pt x="533400" y="266700"/>
                </a:lnTo>
                <a:lnTo>
                  <a:pt x="533400" y="317500"/>
                </a:lnTo>
                <a:lnTo>
                  <a:pt x="546100" y="317500"/>
                </a:lnTo>
                <a:lnTo>
                  <a:pt x="546100" y="266700"/>
                </a:lnTo>
                <a:close/>
              </a:path>
              <a:path w="546100" h="1078229">
                <a:moveTo>
                  <a:pt x="546100" y="355600"/>
                </a:moveTo>
                <a:lnTo>
                  <a:pt x="533400" y="355600"/>
                </a:lnTo>
                <a:lnTo>
                  <a:pt x="533400" y="406400"/>
                </a:lnTo>
                <a:lnTo>
                  <a:pt x="546100" y="406400"/>
                </a:lnTo>
                <a:lnTo>
                  <a:pt x="546100" y="355600"/>
                </a:lnTo>
                <a:close/>
              </a:path>
              <a:path w="546100" h="1078229">
                <a:moveTo>
                  <a:pt x="546100" y="444500"/>
                </a:moveTo>
                <a:lnTo>
                  <a:pt x="533400" y="444500"/>
                </a:lnTo>
                <a:lnTo>
                  <a:pt x="533400" y="495300"/>
                </a:lnTo>
                <a:lnTo>
                  <a:pt x="546100" y="495300"/>
                </a:lnTo>
                <a:lnTo>
                  <a:pt x="546100" y="444500"/>
                </a:lnTo>
                <a:close/>
              </a:path>
              <a:path w="546100" h="1078229">
                <a:moveTo>
                  <a:pt x="546100" y="533400"/>
                </a:moveTo>
                <a:lnTo>
                  <a:pt x="533400" y="533400"/>
                </a:lnTo>
                <a:lnTo>
                  <a:pt x="533400" y="584200"/>
                </a:lnTo>
                <a:lnTo>
                  <a:pt x="546100" y="584200"/>
                </a:lnTo>
                <a:lnTo>
                  <a:pt x="546100" y="533400"/>
                </a:lnTo>
                <a:close/>
              </a:path>
              <a:path w="546100" h="1078229">
                <a:moveTo>
                  <a:pt x="546100" y="622300"/>
                </a:moveTo>
                <a:lnTo>
                  <a:pt x="533400" y="622300"/>
                </a:lnTo>
                <a:lnTo>
                  <a:pt x="533400" y="673100"/>
                </a:lnTo>
                <a:lnTo>
                  <a:pt x="546100" y="673100"/>
                </a:lnTo>
                <a:lnTo>
                  <a:pt x="546100" y="622300"/>
                </a:lnTo>
                <a:close/>
              </a:path>
              <a:path w="546100" h="1078229">
                <a:moveTo>
                  <a:pt x="546100" y="711200"/>
                </a:moveTo>
                <a:lnTo>
                  <a:pt x="533400" y="711200"/>
                </a:lnTo>
                <a:lnTo>
                  <a:pt x="533400" y="762000"/>
                </a:lnTo>
                <a:lnTo>
                  <a:pt x="546100" y="762000"/>
                </a:lnTo>
                <a:lnTo>
                  <a:pt x="546100" y="711200"/>
                </a:lnTo>
                <a:close/>
              </a:path>
              <a:path w="546100" h="1078229">
                <a:moveTo>
                  <a:pt x="546100" y="800100"/>
                </a:moveTo>
                <a:lnTo>
                  <a:pt x="533400" y="800100"/>
                </a:lnTo>
                <a:lnTo>
                  <a:pt x="533400" y="850900"/>
                </a:lnTo>
                <a:lnTo>
                  <a:pt x="546100" y="850900"/>
                </a:lnTo>
                <a:lnTo>
                  <a:pt x="546100" y="800100"/>
                </a:lnTo>
                <a:close/>
              </a:path>
              <a:path w="546100" h="1078229">
                <a:moveTo>
                  <a:pt x="546100" y="889000"/>
                </a:moveTo>
                <a:lnTo>
                  <a:pt x="533400" y="889000"/>
                </a:lnTo>
                <a:lnTo>
                  <a:pt x="533400" y="939800"/>
                </a:lnTo>
                <a:lnTo>
                  <a:pt x="546100" y="939800"/>
                </a:lnTo>
                <a:lnTo>
                  <a:pt x="546100" y="889000"/>
                </a:lnTo>
                <a:close/>
              </a:path>
              <a:path w="546100" h="1078229">
                <a:moveTo>
                  <a:pt x="546100" y="977900"/>
                </a:moveTo>
                <a:lnTo>
                  <a:pt x="533400" y="977900"/>
                </a:lnTo>
                <a:lnTo>
                  <a:pt x="533400" y="1028700"/>
                </a:lnTo>
                <a:lnTo>
                  <a:pt x="546100" y="1028700"/>
                </a:lnTo>
                <a:lnTo>
                  <a:pt x="546100" y="977900"/>
                </a:lnTo>
                <a:close/>
              </a:path>
              <a:path w="546100" h="1078229">
                <a:moveTo>
                  <a:pt x="512825" y="1033399"/>
                </a:moveTo>
                <a:lnTo>
                  <a:pt x="462025" y="1033399"/>
                </a:lnTo>
                <a:lnTo>
                  <a:pt x="462025" y="1046099"/>
                </a:lnTo>
                <a:lnTo>
                  <a:pt x="512825" y="1046099"/>
                </a:lnTo>
                <a:lnTo>
                  <a:pt x="512825" y="1033399"/>
                </a:lnTo>
                <a:close/>
              </a:path>
              <a:path w="546100" h="1078229">
                <a:moveTo>
                  <a:pt x="423925" y="1033399"/>
                </a:moveTo>
                <a:lnTo>
                  <a:pt x="373125" y="1033399"/>
                </a:lnTo>
                <a:lnTo>
                  <a:pt x="373125" y="1046099"/>
                </a:lnTo>
                <a:lnTo>
                  <a:pt x="423925" y="1046099"/>
                </a:lnTo>
                <a:lnTo>
                  <a:pt x="423925" y="1033399"/>
                </a:lnTo>
                <a:close/>
              </a:path>
              <a:path w="546100" h="1078229">
                <a:moveTo>
                  <a:pt x="335025" y="1033399"/>
                </a:moveTo>
                <a:lnTo>
                  <a:pt x="284225" y="1033399"/>
                </a:lnTo>
                <a:lnTo>
                  <a:pt x="284225" y="1046099"/>
                </a:lnTo>
                <a:lnTo>
                  <a:pt x="335025" y="1046099"/>
                </a:lnTo>
                <a:lnTo>
                  <a:pt x="335025" y="1033399"/>
                </a:lnTo>
                <a:close/>
              </a:path>
              <a:path w="546100" h="1078229">
                <a:moveTo>
                  <a:pt x="246125" y="1033399"/>
                </a:moveTo>
                <a:lnTo>
                  <a:pt x="195325" y="1033399"/>
                </a:lnTo>
                <a:lnTo>
                  <a:pt x="195325" y="1046099"/>
                </a:lnTo>
                <a:lnTo>
                  <a:pt x="246125" y="1046099"/>
                </a:lnTo>
                <a:lnTo>
                  <a:pt x="246125" y="1033399"/>
                </a:lnTo>
                <a:close/>
              </a:path>
              <a:path w="546100" h="1078229">
                <a:moveTo>
                  <a:pt x="157225" y="1033399"/>
                </a:moveTo>
                <a:lnTo>
                  <a:pt x="106425" y="1033399"/>
                </a:lnTo>
                <a:lnTo>
                  <a:pt x="106425" y="1046099"/>
                </a:lnTo>
                <a:lnTo>
                  <a:pt x="157225" y="1046099"/>
                </a:lnTo>
                <a:lnTo>
                  <a:pt x="157225" y="1033399"/>
                </a:lnTo>
                <a:close/>
              </a:path>
              <a:path w="546100" h="1078229">
                <a:moveTo>
                  <a:pt x="76200" y="1001649"/>
                </a:moveTo>
                <a:lnTo>
                  <a:pt x="0" y="1039749"/>
                </a:lnTo>
                <a:lnTo>
                  <a:pt x="76200" y="1077849"/>
                </a:lnTo>
                <a:lnTo>
                  <a:pt x="76200" y="1046099"/>
                </a:lnTo>
                <a:lnTo>
                  <a:pt x="63500" y="1046099"/>
                </a:lnTo>
                <a:lnTo>
                  <a:pt x="63500" y="1033399"/>
                </a:lnTo>
                <a:lnTo>
                  <a:pt x="76200" y="1033399"/>
                </a:lnTo>
                <a:lnTo>
                  <a:pt x="76200" y="1001649"/>
                </a:lnTo>
                <a:close/>
              </a:path>
              <a:path w="546100" h="1078229">
                <a:moveTo>
                  <a:pt x="68325" y="1033399"/>
                </a:moveTo>
                <a:lnTo>
                  <a:pt x="63500" y="1033399"/>
                </a:lnTo>
                <a:lnTo>
                  <a:pt x="63500" y="1046099"/>
                </a:lnTo>
                <a:lnTo>
                  <a:pt x="68325" y="1046099"/>
                </a:lnTo>
                <a:lnTo>
                  <a:pt x="68325" y="1033399"/>
                </a:lnTo>
                <a:close/>
              </a:path>
              <a:path w="546100" h="1078229">
                <a:moveTo>
                  <a:pt x="76200" y="1033399"/>
                </a:moveTo>
                <a:lnTo>
                  <a:pt x="68325" y="1033399"/>
                </a:lnTo>
                <a:lnTo>
                  <a:pt x="68325" y="1046099"/>
                </a:lnTo>
                <a:lnTo>
                  <a:pt x="76200" y="1046099"/>
                </a:lnTo>
                <a:lnTo>
                  <a:pt x="76200" y="103339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924555" y="3985259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50" y="0"/>
                </a:lnTo>
              </a:path>
            </a:pathLst>
          </a:custGeom>
          <a:ln w="9144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5984240" y="2935985"/>
            <a:ext cx="576580" cy="223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00AFEF"/>
                </a:solidFill>
                <a:latin typeface="Malgun Gothic"/>
                <a:cs typeface="Malgun Gothic"/>
              </a:rPr>
              <a:t>Online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957061" y="4453890"/>
            <a:ext cx="601980" cy="223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00AFEF"/>
                </a:solidFill>
                <a:latin typeface="Malgun Gothic"/>
                <a:cs typeface="Malgun Gothic"/>
              </a:rPr>
              <a:t>Offline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231391" y="3325367"/>
            <a:ext cx="180975" cy="87630"/>
          </a:xfrm>
          <a:custGeom>
            <a:avLst/>
            <a:gdLst/>
            <a:ahLst/>
            <a:cxnLst/>
            <a:rect l="l" t="t" r="r" b="b"/>
            <a:pathLst>
              <a:path w="180975" h="87629">
                <a:moveTo>
                  <a:pt x="104775" y="11049"/>
                </a:moveTo>
                <a:lnTo>
                  <a:pt x="104775" y="87249"/>
                </a:lnTo>
                <a:lnTo>
                  <a:pt x="168275" y="55499"/>
                </a:lnTo>
                <a:lnTo>
                  <a:pt x="117475" y="55499"/>
                </a:lnTo>
                <a:lnTo>
                  <a:pt x="117475" y="42799"/>
                </a:lnTo>
                <a:lnTo>
                  <a:pt x="168275" y="42799"/>
                </a:lnTo>
                <a:lnTo>
                  <a:pt x="104775" y="11049"/>
                </a:lnTo>
                <a:close/>
              </a:path>
              <a:path w="180975" h="87629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180975" h="87629">
                <a:moveTo>
                  <a:pt x="84074" y="38100"/>
                </a:moveTo>
                <a:lnTo>
                  <a:pt x="84074" y="52705"/>
                </a:lnTo>
                <a:lnTo>
                  <a:pt x="86995" y="55499"/>
                </a:lnTo>
                <a:lnTo>
                  <a:pt x="104775" y="55499"/>
                </a:lnTo>
                <a:lnTo>
                  <a:pt x="104775" y="49149"/>
                </a:lnTo>
                <a:lnTo>
                  <a:pt x="96774" y="49149"/>
                </a:lnTo>
                <a:lnTo>
                  <a:pt x="92075" y="44450"/>
                </a:lnTo>
                <a:lnTo>
                  <a:pt x="90424" y="44450"/>
                </a:lnTo>
                <a:lnTo>
                  <a:pt x="84074" y="38100"/>
                </a:lnTo>
                <a:close/>
              </a:path>
              <a:path w="180975" h="87629">
                <a:moveTo>
                  <a:pt x="168275" y="42799"/>
                </a:moveTo>
                <a:lnTo>
                  <a:pt x="117475" y="42799"/>
                </a:lnTo>
                <a:lnTo>
                  <a:pt x="117475" y="55499"/>
                </a:lnTo>
                <a:lnTo>
                  <a:pt x="168275" y="55499"/>
                </a:lnTo>
                <a:lnTo>
                  <a:pt x="180975" y="49149"/>
                </a:lnTo>
                <a:lnTo>
                  <a:pt x="168275" y="42799"/>
                </a:lnTo>
                <a:close/>
              </a:path>
              <a:path w="180975" h="87629">
                <a:moveTo>
                  <a:pt x="96774" y="42799"/>
                </a:moveTo>
                <a:lnTo>
                  <a:pt x="90424" y="42799"/>
                </a:lnTo>
                <a:lnTo>
                  <a:pt x="96774" y="49149"/>
                </a:lnTo>
                <a:lnTo>
                  <a:pt x="96774" y="42799"/>
                </a:lnTo>
                <a:close/>
              </a:path>
              <a:path w="180975" h="87629">
                <a:moveTo>
                  <a:pt x="104775" y="42799"/>
                </a:moveTo>
                <a:lnTo>
                  <a:pt x="96774" y="42799"/>
                </a:lnTo>
                <a:lnTo>
                  <a:pt x="96774" y="49149"/>
                </a:lnTo>
                <a:lnTo>
                  <a:pt x="104775" y="49149"/>
                </a:lnTo>
                <a:lnTo>
                  <a:pt x="104775" y="42799"/>
                </a:lnTo>
                <a:close/>
              </a:path>
              <a:path w="180975" h="87629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180975" h="87629">
                <a:moveTo>
                  <a:pt x="9398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84074" y="44450"/>
                </a:lnTo>
                <a:lnTo>
                  <a:pt x="84074" y="38100"/>
                </a:lnTo>
                <a:lnTo>
                  <a:pt x="96774" y="38100"/>
                </a:lnTo>
                <a:lnTo>
                  <a:pt x="96774" y="34544"/>
                </a:lnTo>
                <a:lnTo>
                  <a:pt x="93980" y="31750"/>
                </a:lnTo>
                <a:close/>
              </a:path>
              <a:path w="180975" h="87629">
                <a:moveTo>
                  <a:pt x="96774" y="38100"/>
                </a:moveTo>
                <a:lnTo>
                  <a:pt x="84074" y="38100"/>
                </a:lnTo>
                <a:lnTo>
                  <a:pt x="90424" y="44450"/>
                </a:lnTo>
                <a:lnTo>
                  <a:pt x="92075" y="44450"/>
                </a:lnTo>
                <a:lnTo>
                  <a:pt x="90424" y="42799"/>
                </a:lnTo>
                <a:lnTo>
                  <a:pt x="96774" y="42799"/>
                </a:lnTo>
                <a:lnTo>
                  <a:pt x="96774" y="3810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1707895" y="1923668"/>
            <a:ext cx="843915" cy="2527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FFFFFF"/>
                </a:solidFill>
                <a:latin typeface="Malgun Gothic"/>
                <a:cs typeface="Malgun Gothic"/>
              </a:rPr>
              <a:t>CRM</a:t>
            </a:r>
            <a:r>
              <a:rPr dirty="0" sz="1600" spc="-8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Malgun Gothic"/>
                <a:cs typeface="Malgun Gothic"/>
              </a:rPr>
              <a:t>4.0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604003" y="4520184"/>
            <a:ext cx="431291" cy="3931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3284220" y="4616196"/>
            <a:ext cx="1152525" cy="315595"/>
          </a:xfrm>
          <a:prstGeom prst="rect">
            <a:avLst/>
          </a:prstGeom>
          <a:ln w="6095">
            <a:solidFill>
              <a:srgbClr val="00AFEF"/>
            </a:solidFill>
          </a:ln>
        </p:spPr>
        <p:txBody>
          <a:bodyPr wrap="square" lIns="0" tIns="85090" rIns="0" bIns="0" rtlCol="0" vert="horz">
            <a:spAutoFit/>
          </a:bodyPr>
          <a:lstStyle/>
          <a:p>
            <a:pPr marL="213360">
              <a:lnSpc>
                <a:spcPct val="100000"/>
              </a:lnSpc>
              <a:spcBef>
                <a:spcPts val="670"/>
              </a:spcBef>
            </a:pPr>
            <a:r>
              <a:rPr dirty="0" sz="900" spc="-5">
                <a:solidFill>
                  <a:srgbClr val="00AFEF"/>
                </a:solidFill>
                <a:latin typeface="Malgun Gothic"/>
                <a:cs typeface="Malgun Gothic"/>
              </a:rPr>
              <a:t>영업사원(SFA)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924555" y="4692396"/>
            <a:ext cx="314325" cy="177165"/>
          </a:xfrm>
          <a:custGeom>
            <a:avLst/>
            <a:gdLst/>
            <a:ahLst/>
            <a:cxnLst/>
            <a:rect l="l" t="t" r="r" b="b"/>
            <a:pathLst>
              <a:path w="314325" h="177164">
                <a:moveTo>
                  <a:pt x="88392" y="0"/>
                </a:moveTo>
                <a:lnTo>
                  <a:pt x="0" y="88391"/>
                </a:lnTo>
                <a:lnTo>
                  <a:pt x="88392" y="176783"/>
                </a:lnTo>
                <a:lnTo>
                  <a:pt x="88392" y="132587"/>
                </a:lnTo>
                <a:lnTo>
                  <a:pt x="269747" y="132587"/>
                </a:lnTo>
                <a:lnTo>
                  <a:pt x="313944" y="88391"/>
                </a:lnTo>
                <a:lnTo>
                  <a:pt x="269747" y="44195"/>
                </a:lnTo>
                <a:lnTo>
                  <a:pt x="88392" y="44195"/>
                </a:lnTo>
                <a:lnTo>
                  <a:pt x="88392" y="0"/>
                </a:lnTo>
                <a:close/>
              </a:path>
              <a:path w="314325" h="177164">
                <a:moveTo>
                  <a:pt x="269747" y="132587"/>
                </a:moveTo>
                <a:lnTo>
                  <a:pt x="225551" y="132587"/>
                </a:lnTo>
                <a:lnTo>
                  <a:pt x="225551" y="176783"/>
                </a:lnTo>
                <a:lnTo>
                  <a:pt x="269747" y="132587"/>
                </a:lnTo>
                <a:close/>
              </a:path>
              <a:path w="314325" h="177164">
                <a:moveTo>
                  <a:pt x="225551" y="0"/>
                </a:moveTo>
                <a:lnTo>
                  <a:pt x="225551" y="44195"/>
                </a:lnTo>
                <a:lnTo>
                  <a:pt x="269747" y="44195"/>
                </a:lnTo>
                <a:lnTo>
                  <a:pt x="225551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120384" y="3829811"/>
            <a:ext cx="215265" cy="314325"/>
          </a:xfrm>
          <a:custGeom>
            <a:avLst/>
            <a:gdLst/>
            <a:ahLst/>
            <a:cxnLst/>
            <a:rect l="l" t="t" r="r" b="b"/>
            <a:pathLst>
              <a:path w="215264" h="314325">
                <a:moveTo>
                  <a:pt x="214883" y="206501"/>
                </a:moveTo>
                <a:lnTo>
                  <a:pt x="0" y="206501"/>
                </a:lnTo>
                <a:lnTo>
                  <a:pt x="107441" y="313943"/>
                </a:lnTo>
                <a:lnTo>
                  <a:pt x="214883" y="206501"/>
                </a:lnTo>
                <a:close/>
              </a:path>
              <a:path w="215264" h="314325">
                <a:moveTo>
                  <a:pt x="161162" y="107441"/>
                </a:moveTo>
                <a:lnTo>
                  <a:pt x="53720" y="107441"/>
                </a:lnTo>
                <a:lnTo>
                  <a:pt x="53720" y="206501"/>
                </a:lnTo>
                <a:lnTo>
                  <a:pt x="161162" y="206501"/>
                </a:lnTo>
                <a:lnTo>
                  <a:pt x="161162" y="107441"/>
                </a:lnTo>
                <a:close/>
              </a:path>
              <a:path w="215264" h="314325">
                <a:moveTo>
                  <a:pt x="107441" y="0"/>
                </a:moveTo>
                <a:lnTo>
                  <a:pt x="0" y="107441"/>
                </a:lnTo>
                <a:lnTo>
                  <a:pt x="214883" y="107441"/>
                </a:lnTo>
                <a:lnTo>
                  <a:pt x="107441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477255" y="4407408"/>
            <a:ext cx="269748" cy="3032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86511" y="2150364"/>
            <a:ext cx="955547" cy="7528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5462778" y="1934209"/>
            <a:ext cx="86106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400" b="1">
                <a:solidFill>
                  <a:srgbClr val="00AFEF"/>
                </a:solidFill>
                <a:latin typeface="Malgun Gothic"/>
                <a:cs typeface="Malgun Gothic"/>
              </a:rPr>
              <a:t>CEM</a:t>
            </a:r>
            <a:endParaRPr sz="14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000" spc="-10">
                <a:solidFill>
                  <a:srgbClr val="00AFEF"/>
                </a:solidFill>
                <a:latin typeface="Malgun Gothic"/>
                <a:cs typeface="Malgun Gothic"/>
              </a:rPr>
              <a:t>(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고객경험관리)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19"/>
              </a:lnSpc>
            </a:pPr>
            <a:r>
              <a:rPr dirty="0"/>
              <a:t>Contact : </a:t>
            </a:r>
            <a:r>
              <a:rPr dirty="0" spc="-5">
                <a:hlinkClick r:id="rId12"/>
              </a:rPr>
              <a:t>CrmCem@naver.com</a:t>
            </a:r>
            <a:r>
              <a:rPr dirty="0" spc="220"/>
              <a:t> </a:t>
            </a:r>
            <a:r>
              <a:rPr dirty="0"/>
              <a:t>02)2655-9898</a:t>
            </a:r>
          </a:p>
        </p:txBody>
      </p:sp>
      <p:sp>
        <p:nvSpPr>
          <p:cNvPr id="62" name="object 6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19"/>
              </a:lnSpc>
            </a:pPr>
            <a:r>
              <a:rPr dirty="0" spc="5"/>
              <a:t>C</a:t>
            </a:r>
            <a:r>
              <a:rPr dirty="0"/>
              <a:t>o</a:t>
            </a:r>
            <a:r>
              <a:rPr dirty="0" spc="-5"/>
              <a:t>p</a:t>
            </a:r>
            <a:r>
              <a:rPr dirty="0"/>
              <a:t>yr</a:t>
            </a:r>
            <a:r>
              <a:rPr dirty="0" spc="-10"/>
              <a:t>i</a:t>
            </a:r>
            <a:r>
              <a:rPr dirty="0" spc="-5"/>
              <a:t>g</a:t>
            </a:r>
            <a:r>
              <a:rPr dirty="0"/>
              <a:t>htⓒ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3347211" y="8928429"/>
            <a:ext cx="120650" cy="199390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2</a:t>
            </a:fld>
            <a:endParaRPr sz="1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63" y="255905"/>
            <a:ext cx="5541010" cy="313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00"/>
                </a:solidFill>
                <a:latin typeface="Malgun Gothic"/>
                <a:cs typeface="Malgun Gothic"/>
              </a:rPr>
              <a:t>| </a:t>
            </a:r>
            <a:r>
              <a:rPr dirty="0" sz="2000">
                <a:solidFill>
                  <a:srgbClr val="FFFFFF"/>
                </a:solidFill>
                <a:latin typeface="Malgun Gothic"/>
                <a:cs typeface="Malgun Gothic"/>
              </a:rPr>
              <a:t>‘Mobile CRM 시스템’ 성공사례 –</a:t>
            </a:r>
            <a:r>
              <a:rPr dirty="0" sz="2000" spc="-10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000" b="1">
                <a:solidFill>
                  <a:srgbClr val="FFFFFF"/>
                </a:solidFill>
                <a:latin typeface="Malgun Gothic"/>
                <a:cs typeface="Malgun Gothic"/>
              </a:rPr>
              <a:t>대명레저산업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368" y="773430"/>
            <a:ext cx="2753995" cy="133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404040"/>
                </a:solidFill>
                <a:latin typeface="Malgun Gothic"/>
                <a:cs typeface="Malgun Gothic"/>
              </a:rPr>
              <a:t>4차 산업혁명을 준비하는 </a:t>
            </a:r>
            <a:r>
              <a:rPr dirty="0" sz="800" spc="-5">
                <a:solidFill>
                  <a:srgbClr val="404040"/>
                </a:solidFill>
                <a:latin typeface="Malgun Gothic"/>
                <a:cs typeface="Malgun Gothic"/>
              </a:rPr>
              <a:t>News </a:t>
            </a:r>
            <a:r>
              <a:rPr dirty="0" sz="800">
                <a:solidFill>
                  <a:srgbClr val="404040"/>
                </a:solidFill>
                <a:latin typeface="Malgun Gothic"/>
                <a:cs typeface="Malgun Gothic"/>
              </a:rPr>
              <a:t>Letter  </a:t>
            </a:r>
            <a:r>
              <a:rPr dirty="0" sz="800" spc="-5">
                <a:solidFill>
                  <a:srgbClr val="404040"/>
                </a:solidFill>
                <a:latin typeface="Gulim"/>
                <a:cs typeface="Gulim"/>
              </a:rPr>
              <a:t>제42호 </a:t>
            </a:r>
            <a:r>
              <a:rPr dirty="0" sz="800" spc="-10">
                <a:solidFill>
                  <a:srgbClr val="404040"/>
                </a:solidFill>
                <a:latin typeface="Gulim"/>
                <a:cs typeface="Gulim"/>
              </a:rPr>
              <a:t>2017.03.</a:t>
            </a:r>
            <a:r>
              <a:rPr dirty="0" sz="800">
                <a:solidFill>
                  <a:srgbClr val="404040"/>
                </a:solidFill>
                <a:latin typeface="Gulim"/>
                <a:cs typeface="Gulim"/>
              </a:rPr>
              <a:t> </a:t>
            </a:r>
            <a:r>
              <a:rPr dirty="0" sz="800" spc="-10">
                <a:solidFill>
                  <a:srgbClr val="404040"/>
                </a:solidFill>
                <a:latin typeface="Gulim"/>
                <a:cs typeface="Gulim"/>
              </a:rPr>
              <a:t>01</a:t>
            </a:r>
            <a:endParaRPr sz="800">
              <a:latin typeface="Gulim"/>
              <a:cs typeface="Gulim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3756" y="1844039"/>
            <a:ext cx="2807207" cy="6847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831335" y="1834895"/>
            <a:ext cx="2692908" cy="4709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35908" y="6446520"/>
            <a:ext cx="601979" cy="10149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18659" y="6446520"/>
            <a:ext cx="592836" cy="10149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92267" y="6446520"/>
            <a:ext cx="615696" cy="10149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88735" y="6446520"/>
            <a:ext cx="617219" cy="10149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875020" y="7527035"/>
            <a:ext cx="615696" cy="10149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35908" y="7527035"/>
            <a:ext cx="615696" cy="10149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15611" y="7527035"/>
            <a:ext cx="615696" cy="10149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95315" y="7527035"/>
            <a:ext cx="615696" cy="10149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18176" y="5366003"/>
            <a:ext cx="615696" cy="10149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35908" y="5366003"/>
            <a:ext cx="615696" cy="10149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26279" y="5366003"/>
            <a:ext cx="615696" cy="10149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08547" y="5366003"/>
            <a:ext cx="615696" cy="10149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91895" y="1235963"/>
            <a:ext cx="2020824" cy="5562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19"/>
              </a:lnSpc>
            </a:pPr>
            <a:r>
              <a:rPr dirty="0"/>
              <a:t>Contact : </a:t>
            </a:r>
            <a:r>
              <a:rPr dirty="0" spc="-5">
                <a:hlinkClick r:id="rId17"/>
              </a:rPr>
              <a:t>CrmCem@naver.com</a:t>
            </a:r>
            <a:r>
              <a:rPr dirty="0" spc="220"/>
              <a:t> </a:t>
            </a:r>
            <a:r>
              <a:rPr dirty="0"/>
              <a:t>02)2655-9898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19"/>
              </a:lnSpc>
            </a:pPr>
            <a:r>
              <a:rPr dirty="0" spc="5"/>
              <a:t>C</a:t>
            </a:r>
            <a:r>
              <a:rPr dirty="0"/>
              <a:t>o</a:t>
            </a:r>
            <a:r>
              <a:rPr dirty="0" spc="-5"/>
              <a:t>p</a:t>
            </a:r>
            <a:r>
              <a:rPr dirty="0"/>
              <a:t>yr</a:t>
            </a:r>
            <a:r>
              <a:rPr dirty="0" spc="-10"/>
              <a:t>i</a:t>
            </a:r>
            <a:r>
              <a:rPr dirty="0" spc="-5"/>
              <a:t>g</a:t>
            </a:r>
            <a:r>
              <a:rPr dirty="0"/>
              <a:t>htⓒ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5940552"/>
            <a:ext cx="2793492" cy="2795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6463" y="255905"/>
            <a:ext cx="3184525" cy="313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00"/>
                </a:solidFill>
                <a:latin typeface="Malgun Gothic"/>
                <a:cs typeface="Malgun Gothic"/>
              </a:rPr>
              <a:t>| </a:t>
            </a:r>
            <a:r>
              <a:rPr dirty="0" sz="2000" b="1">
                <a:solidFill>
                  <a:srgbClr val="FFFFFF"/>
                </a:solidFill>
                <a:latin typeface="Malgun Gothic"/>
                <a:cs typeface="Malgun Gothic"/>
              </a:rPr>
              <a:t>‘D-멤버스’ </a:t>
            </a:r>
            <a:r>
              <a:rPr dirty="0" sz="2000">
                <a:solidFill>
                  <a:srgbClr val="FFFFFF"/>
                </a:solidFill>
                <a:latin typeface="Malgun Gothic"/>
                <a:cs typeface="Malgun Gothic"/>
              </a:rPr>
              <a:t>회원 가입</a:t>
            </a:r>
            <a:r>
              <a:rPr dirty="0" sz="2000" spc="-125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000">
                <a:solidFill>
                  <a:srgbClr val="FFFFFF"/>
                </a:solidFill>
                <a:latin typeface="Malgun Gothic"/>
                <a:cs typeface="Malgun Gothic"/>
              </a:rPr>
              <a:t>혜택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368" y="773430"/>
            <a:ext cx="2753995" cy="133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404040"/>
                </a:solidFill>
                <a:latin typeface="Malgun Gothic"/>
                <a:cs typeface="Malgun Gothic"/>
              </a:rPr>
              <a:t>4차 산업혁명을 준비하는 </a:t>
            </a:r>
            <a:r>
              <a:rPr dirty="0" sz="800" spc="-5">
                <a:solidFill>
                  <a:srgbClr val="404040"/>
                </a:solidFill>
                <a:latin typeface="Malgun Gothic"/>
                <a:cs typeface="Malgun Gothic"/>
              </a:rPr>
              <a:t>News </a:t>
            </a:r>
            <a:r>
              <a:rPr dirty="0" sz="800">
                <a:solidFill>
                  <a:srgbClr val="404040"/>
                </a:solidFill>
                <a:latin typeface="Malgun Gothic"/>
                <a:cs typeface="Malgun Gothic"/>
              </a:rPr>
              <a:t>Letter  </a:t>
            </a:r>
            <a:r>
              <a:rPr dirty="0" sz="800" spc="-5">
                <a:solidFill>
                  <a:srgbClr val="404040"/>
                </a:solidFill>
                <a:latin typeface="Gulim"/>
                <a:cs typeface="Gulim"/>
              </a:rPr>
              <a:t>제42호 </a:t>
            </a:r>
            <a:r>
              <a:rPr dirty="0" sz="800" spc="-10">
                <a:solidFill>
                  <a:srgbClr val="404040"/>
                </a:solidFill>
                <a:latin typeface="Gulim"/>
                <a:cs typeface="Gulim"/>
              </a:rPr>
              <a:t>2017.03.</a:t>
            </a:r>
            <a:r>
              <a:rPr dirty="0" sz="800">
                <a:solidFill>
                  <a:srgbClr val="404040"/>
                </a:solidFill>
                <a:latin typeface="Gulim"/>
                <a:cs typeface="Gulim"/>
              </a:rPr>
              <a:t> </a:t>
            </a:r>
            <a:r>
              <a:rPr dirty="0" sz="800" spc="-10">
                <a:solidFill>
                  <a:srgbClr val="404040"/>
                </a:solidFill>
                <a:latin typeface="Gulim"/>
                <a:cs typeface="Gulim"/>
              </a:rPr>
              <a:t>01</a:t>
            </a:r>
            <a:endParaRPr sz="800">
              <a:latin typeface="Gulim"/>
              <a:cs typeface="Gulim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94036" y="1015492"/>
            <a:ext cx="3103740" cy="31029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3840" y="1403603"/>
            <a:ext cx="3256788" cy="2171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4233" y="3130676"/>
            <a:ext cx="3467519" cy="34685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93477" y="3450767"/>
            <a:ext cx="2544381" cy="25455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39311" y="5846064"/>
            <a:ext cx="2813304" cy="2903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19"/>
              </a:lnSpc>
            </a:pPr>
            <a:r>
              <a:rPr dirty="0"/>
              <a:t>Contact : </a:t>
            </a:r>
            <a:r>
              <a:rPr dirty="0" spc="-5">
                <a:hlinkClick r:id="rId8"/>
              </a:rPr>
              <a:t>CrmCem@naver.com</a:t>
            </a:r>
            <a:r>
              <a:rPr dirty="0" spc="220"/>
              <a:t> </a:t>
            </a:r>
            <a:r>
              <a:rPr dirty="0"/>
              <a:t>02)2655-9898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19"/>
              </a:lnSpc>
            </a:pPr>
            <a:r>
              <a:rPr dirty="0" spc="5"/>
              <a:t>C</a:t>
            </a:r>
            <a:r>
              <a:rPr dirty="0"/>
              <a:t>o</a:t>
            </a:r>
            <a:r>
              <a:rPr dirty="0" spc="-5"/>
              <a:t>p</a:t>
            </a:r>
            <a:r>
              <a:rPr dirty="0"/>
              <a:t>yr</a:t>
            </a:r>
            <a:r>
              <a:rPr dirty="0" spc="-10"/>
              <a:t>i</a:t>
            </a:r>
            <a:r>
              <a:rPr dirty="0" spc="-5"/>
              <a:t>g</a:t>
            </a:r>
            <a:r>
              <a:rPr dirty="0"/>
              <a:t>htⓒ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63" y="255905"/>
            <a:ext cx="3299460" cy="313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00"/>
                </a:solidFill>
                <a:latin typeface="Malgun Gothic"/>
                <a:cs typeface="Malgun Gothic"/>
              </a:rPr>
              <a:t>| </a:t>
            </a:r>
            <a:r>
              <a:rPr dirty="0" sz="2000">
                <a:solidFill>
                  <a:srgbClr val="FFFFFF"/>
                </a:solidFill>
                <a:latin typeface="Malgun Gothic"/>
                <a:cs typeface="Malgun Gothic"/>
              </a:rPr>
              <a:t>모바일 CRM </a:t>
            </a:r>
            <a:r>
              <a:rPr dirty="0" sz="2000" b="1">
                <a:solidFill>
                  <a:srgbClr val="FFFFFF"/>
                </a:solidFill>
                <a:latin typeface="Malgun Gothic"/>
                <a:cs typeface="Malgun Gothic"/>
              </a:rPr>
              <a:t>시스템</a:t>
            </a:r>
            <a:r>
              <a:rPr dirty="0" sz="2000" spc="-9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000" b="1">
                <a:solidFill>
                  <a:srgbClr val="FFFFFF"/>
                </a:solidFill>
                <a:latin typeface="Malgun Gothic"/>
                <a:cs typeface="Malgun Gothic"/>
              </a:rPr>
              <a:t>구성도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368" y="773430"/>
            <a:ext cx="2753995" cy="133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404040"/>
                </a:solidFill>
                <a:latin typeface="Malgun Gothic"/>
                <a:cs typeface="Malgun Gothic"/>
              </a:rPr>
              <a:t>4차 산업혁명을 준비하는 </a:t>
            </a:r>
            <a:r>
              <a:rPr dirty="0" sz="800" spc="-5">
                <a:solidFill>
                  <a:srgbClr val="404040"/>
                </a:solidFill>
                <a:latin typeface="Malgun Gothic"/>
                <a:cs typeface="Malgun Gothic"/>
              </a:rPr>
              <a:t>News </a:t>
            </a:r>
            <a:r>
              <a:rPr dirty="0" sz="800">
                <a:solidFill>
                  <a:srgbClr val="404040"/>
                </a:solidFill>
                <a:latin typeface="Malgun Gothic"/>
                <a:cs typeface="Malgun Gothic"/>
              </a:rPr>
              <a:t>Letter  </a:t>
            </a:r>
            <a:r>
              <a:rPr dirty="0" sz="800" spc="-5">
                <a:solidFill>
                  <a:srgbClr val="404040"/>
                </a:solidFill>
                <a:latin typeface="Gulim"/>
                <a:cs typeface="Gulim"/>
              </a:rPr>
              <a:t>제42호 </a:t>
            </a:r>
            <a:r>
              <a:rPr dirty="0" sz="800" spc="-10">
                <a:solidFill>
                  <a:srgbClr val="404040"/>
                </a:solidFill>
                <a:latin typeface="Gulim"/>
                <a:cs typeface="Gulim"/>
              </a:rPr>
              <a:t>2017.03.</a:t>
            </a:r>
            <a:r>
              <a:rPr dirty="0" sz="800">
                <a:solidFill>
                  <a:srgbClr val="404040"/>
                </a:solidFill>
                <a:latin typeface="Gulim"/>
                <a:cs typeface="Gulim"/>
              </a:rPr>
              <a:t> </a:t>
            </a:r>
            <a:r>
              <a:rPr dirty="0" sz="800" spc="-10">
                <a:solidFill>
                  <a:srgbClr val="404040"/>
                </a:solidFill>
                <a:latin typeface="Gulim"/>
                <a:cs typeface="Gulim"/>
              </a:rPr>
              <a:t>01</a:t>
            </a:r>
            <a:endParaRPr sz="800">
              <a:latin typeface="Gulim"/>
              <a:cs typeface="Guli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7012" y="1908048"/>
            <a:ext cx="2231390" cy="1295400"/>
          </a:xfrm>
          <a:prstGeom prst="rect">
            <a:avLst/>
          </a:prstGeom>
          <a:ln w="6096">
            <a:solidFill>
              <a:srgbClr val="00AFE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754380" marR="621030" indent="-127000">
              <a:lnSpc>
                <a:spcPct val="100000"/>
              </a:lnSpc>
              <a:spcBef>
                <a:spcPts val="855"/>
              </a:spcBef>
            </a:pPr>
            <a:r>
              <a:rPr dirty="0" sz="1200">
                <a:latin typeface="Malgun Gothic"/>
                <a:cs typeface="Malgun Gothic"/>
              </a:rPr>
              <a:t>기간계</a:t>
            </a:r>
            <a:r>
              <a:rPr dirty="0" sz="1200" spc="-90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시스템  </a:t>
            </a:r>
            <a:r>
              <a:rPr dirty="0" sz="1200" spc="-5">
                <a:latin typeface="Malgun Gothic"/>
                <a:cs typeface="Malgun Gothic"/>
              </a:rPr>
              <a:t>(예약,POS)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38065" y="1908810"/>
            <a:ext cx="1945005" cy="1297305"/>
          </a:xfrm>
          <a:prstGeom prst="rect">
            <a:avLst/>
          </a:prstGeom>
          <a:ln w="28956">
            <a:solidFill>
              <a:srgbClr val="00AFE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466090">
              <a:lnSpc>
                <a:spcPct val="100000"/>
              </a:lnSpc>
              <a:spcBef>
                <a:spcPts val="910"/>
              </a:spcBef>
            </a:pPr>
            <a:r>
              <a:rPr dirty="0" sz="1400" spc="-5">
                <a:latin typeface="Malgun Gothic"/>
                <a:cs typeface="Malgun Gothic"/>
              </a:rPr>
              <a:t>CRM</a:t>
            </a:r>
            <a:r>
              <a:rPr dirty="0" sz="1400" spc="-80">
                <a:latin typeface="Malgun Gothic"/>
                <a:cs typeface="Malgun Gothic"/>
              </a:rPr>
              <a:t> </a:t>
            </a:r>
            <a:r>
              <a:rPr dirty="0" sz="1400">
                <a:latin typeface="Malgun Gothic"/>
                <a:cs typeface="Malgun Gothic"/>
              </a:rPr>
              <a:t>시스템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872" y="4116323"/>
            <a:ext cx="937260" cy="864235"/>
          </a:xfrm>
          <a:prstGeom prst="rect">
            <a:avLst/>
          </a:prstGeom>
          <a:ln w="6096">
            <a:solidFill>
              <a:srgbClr val="00AFEF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algn="ctr" marL="313055" marR="304800">
              <a:lnSpc>
                <a:spcPct val="100000"/>
              </a:lnSpc>
            </a:pPr>
            <a:r>
              <a:rPr dirty="0" sz="1200">
                <a:latin typeface="Malgun Gothic"/>
                <a:cs typeface="Malgun Gothic"/>
              </a:rPr>
              <a:t>예약  P</a:t>
            </a:r>
            <a:r>
              <a:rPr dirty="0" sz="1200" spc="-10">
                <a:latin typeface="Malgun Gothic"/>
                <a:cs typeface="Malgun Gothic"/>
              </a:rPr>
              <a:t>O</a:t>
            </a:r>
            <a:r>
              <a:rPr dirty="0" sz="1200">
                <a:latin typeface="Malgun Gothic"/>
                <a:cs typeface="Malgun Gothic"/>
              </a:rPr>
              <a:t>S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73935" y="4116323"/>
            <a:ext cx="934719" cy="864235"/>
          </a:xfrm>
          <a:prstGeom prst="rect">
            <a:avLst/>
          </a:prstGeom>
          <a:ln w="6096">
            <a:solidFill>
              <a:srgbClr val="00AFE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Times New Roman"/>
              <a:cs typeface="Times New Roman"/>
            </a:endParaRPr>
          </a:p>
          <a:p>
            <a:pPr marL="158115">
              <a:lnSpc>
                <a:spcPct val="100000"/>
              </a:lnSpc>
            </a:pPr>
            <a:r>
              <a:rPr dirty="0" sz="1200">
                <a:latin typeface="Malgun Gothic"/>
                <a:cs typeface="Malgun Gothic"/>
              </a:rPr>
              <a:t>홈페이지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44161" y="4091178"/>
            <a:ext cx="1945005" cy="890269"/>
          </a:xfrm>
          <a:prstGeom prst="rect">
            <a:avLst/>
          </a:prstGeom>
          <a:ln w="28956">
            <a:solidFill>
              <a:srgbClr val="00AFE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446405">
              <a:lnSpc>
                <a:spcPct val="100000"/>
              </a:lnSpc>
              <a:spcBef>
                <a:spcPts val="920"/>
              </a:spcBef>
            </a:pPr>
            <a:r>
              <a:rPr dirty="0" sz="1400">
                <a:latin typeface="Malgun Gothic"/>
                <a:cs typeface="Malgun Gothic"/>
              </a:rPr>
              <a:t>모바일</a:t>
            </a:r>
            <a:r>
              <a:rPr dirty="0" sz="1400" spc="-100">
                <a:latin typeface="Malgun Gothic"/>
                <a:cs typeface="Malgun Gothic"/>
              </a:rPr>
              <a:t> </a:t>
            </a:r>
            <a:r>
              <a:rPr dirty="0" sz="1400">
                <a:latin typeface="Malgun Gothic"/>
                <a:cs typeface="Malgun Gothic"/>
              </a:rPr>
              <a:t>웹/앱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40964" y="2269235"/>
            <a:ext cx="935990" cy="144145"/>
          </a:xfrm>
          <a:custGeom>
            <a:avLst/>
            <a:gdLst/>
            <a:ahLst/>
            <a:cxnLst/>
            <a:rect l="l" t="t" r="r" b="b"/>
            <a:pathLst>
              <a:path w="935989" h="144144">
                <a:moveTo>
                  <a:pt x="935736" y="71882"/>
                </a:moveTo>
                <a:lnTo>
                  <a:pt x="883522" y="104855"/>
                </a:lnTo>
                <a:lnTo>
                  <a:pt x="845478" y="114257"/>
                </a:lnTo>
                <a:lnTo>
                  <a:pt x="798718" y="122618"/>
                </a:lnTo>
                <a:lnTo>
                  <a:pt x="744205" y="129790"/>
                </a:lnTo>
                <a:lnTo>
                  <a:pt x="682901" y="135626"/>
                </a:lnTo>
                <a:lnTo>
                  <a:pt x="615769" y="139978"/>
                </a:lnTo>
                <a:lnTo>
                  <a:pt x="543770" y="142697"/>
                </a:lnTo>
                <a:lnTo>
                  <a:pt x="467868" y="143637"/>
                </a:lnTo>
                <a:lnTo>
                  <a:pt x="391965" y="142697"/>
                </a:lnTo>
                <a:lnTo>
                  <a:pt x="319966" y="139978"/>
                </a:lnTo>
                <a:lnTo>
                  <a:pt x="252834" y="135626"/>
                </a:lnTo>
                <a:lnTo>
                  <a:pt x="191530" y="129790"/>
                </a:lnTo>
                <a:lnTo>
                  <a:pt x="137017" y="122618"/>
                </a:lnTo>
                <a:lnTo>
                  <a:pt x="90257" y="114257"/>
                </a:lnTo>
                <a:lnTo>
                  <a:pt x="52213" y="104855"/>
                </a:lnTo>
                <a:lnTo>
                  <a:pt x="6122" y="83519"/>
                </a:lnTo>
                <a:lnTo>
                  <a:pt x="0" y="71882"/>
                </a:lnTo>
                <a:lnTo>
                  <a:pt x="6122" y="60209"/>
                </a:lnTo>
                <a:lnTo>
                  <a:pt x="52213" y="38825"/>
                </a:lnTo>
                <a:lnTo>
                  <a:pt x="90257" y="29407"/>
                </a:lnTo>
                <a:lnTo>
                  <a:pt x="137017" y="21034"/>
                </a:lnTo>
                <a:lnTo>
                  <a:pt x="191530" y="13854"/>
                </a:lnTo>
                <a:lnTo>
                  <a:pt x="252834" y="8013"/>
                </a:lnTo>
                <a:lnTo>
                  <a:pt x="319966" y="3659"/>
                </a:lnTo>
                <a:lnTo>
                  <a:pt x="391965" y="939"/>
                </a:lnTo>
                <a:lnTo>
                  <a:pt x="467868" y="0"/>
                </a:lnTo>
                <a:lnTo>
                  <a:pt x="543770" y="939"/>
                </a:lnTo>
                <a:lnTo>
                  <a:pt x="615769" y="3659"/>
                </a:lnTo>
                <a:lnTo>
                  <a:pt x="682901" y="8013"/>
                </a:lnTo>
                <a:lnTo>
                  <a:pt x="744205" y="13854"/>
                </a:lnTo>
                <a:lnTo>
                  <a:pt x="798718" y="21034"/>
                </a:lnTo>
                <a:lnTo>
                  <a:pt x="845478" y="29407"/>
                </a:lnTo>
                <a:lnTo>
                  <a:pt x="883522" y="38825"/>
                </a:lnTo>
                <a:lnTo>
                  <a:pt x="929613" y="60209"/>
                </a:lnTo>
                <a:lnTo>
                  <a:pt x="935736" y="71882"/>
                </a:lnTo>
                <a:close/>
              </a:path>
            </a:pathLst>
          </a:custGeom>
          <a:ln w="6096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40964" y="2341117"/>
            <a:ext cx="935990" cy="502920"/>
          </a:xfrm>
          <a:custGeom>
            <a:avLst/>
            <a:gdLst/>
            <a:ahLst/>
            <a:cxnLst/>
            <a:rect l="l" t="t" r="r" b="b"/>
            <a:pathLst>
              <a:path w="935989" h="502919">
                <a:moveTo>
                  <a:pt x="935736" y="0"/>
                </a:moveTo>
                <a:lnTo>
                  <a:pt x="935736" y="430783"/>
                </a:lnTo>
                <a:lnTo>
                  <a:pt x="929613" y="442456"/>
                </a:lnTo>
                <a:lnTo>
                  <a:pt x="883522" y="463840"/>
                </a:lnTo>
                <a:lnTo>
                  <a:pt x="845478" y="473258"/>
                </a:lnTo>
                <a:lnTo>
                  <a:pt x="798718" y="481631"/>
                </a:lnTo>
                <a:lnTo>
                  <a:pt x="744205" y="488811"/>
                </a:lnTo>
                <a:lnTo>
                  <a:pt x="682901" y="494652"/>
                </a:lnTo>
                <a:lnTo>
                  <a:pt x="615769" y="499006"/>
                </a:lnTo>
                <a:lnTo>
                  <a:pt x="543770" y="501726"/>
                </a:lnTo>
                <a:lnTo>
                  <a:pt x="467868" y="502665"/>
                </a:lnTo>
                <a:lnTo>
                  <a:pt x="391965" y="501726"/>
                </a:lnTo>
                <a:lnTo>
                  <a:pt x="319966" y="499006"/>
                </a:lnTo>
                <a:lnTo>
                  <a:pt x="252834" y="494652"/>
                </a:lnTo>
                <a:lnTo>
                  <a:pt x="191530" y="488811"/>
                </a:lnTo>
                <a:lnTo>
                  <a:pt x="137017" y="481631"/>
                </a:lnTo>
                <a:lnTo>
                  <a:pt x="90257" y="473258"/>
                </a:lnTo>
                <a:lnTo>
                  <a:pt x="52213" y="463840"/>
                </a:lnTo>
                <a:lnTo>
                  <a:pt x="6122" y="442456"/>
                </a:lnTo>
                <a:lnTo>
                  <a:pt x="0" y="430783"/>
                </a:lnTo>
                <a:lnTo>
                  <a:pt x="0" y="0"/>
                </a:lnTo>
              </a:path>
            </a:pathLst>
          </a:custGeom>
          <a:ln w="6096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40964" y="4261103"/>
            <a:ext cx="935990" cy="144145"/>
          </a:xfrm>
          <a:custGeom>
            <a:avLst/>
            <a:gdLst/>
            <a:ahLst/>
            <a:cxnLst/>
            <a:rect l="l" t="t" r="r" b="b"/>
            <a:pathLst>
              <a:path w="935989" h="144145">
                <a:moveTo>
                  <a:pt x="935736" y="72009"/>
                </a:moveTo>
                <a:lnTo>
                  <a:pt x="883522" y="105093"/>
                </a:lnTo>
                <a:lnTo>
                  <a:pt x="845478" y="114528"/>
                </a:lnTo>
                <a:lnTo>
                  <a:pt x="798718" y="122920"/>
                </a:lnTo>
                <a:lnTo>
                  <a:pt x="744205" y="130119"/>
                </a:lnTo>
                <a:lnTo>
                  <a:pt x="682901" y="135976"/>
                </a:lnTo>
                <a:lnTo>
                  <a:pt x="615769" y="140345"/>
                </a:lnTo>
                <a:lnTo>
                  <a:pt x="543770" y="143075"/>
                </a:lnTo>
                <a:lnTo>
                  <a:pt x="467868" y="144018"/>
                </a:lnTo>
                <a:lnTo>
                  <a:pt x="391965" y="143075"/>
                </a:lnTo>
                <a:lnTo>
                  <a:pt x="319966" y="140345"/>
                </a:lnTo>
                <a:lnTo>
                  <a:pt x="252834" y="135976"/>
                </a:lnTo>
                <a:lnTo>
                  <a:pt x="191530" y="130119"/>
                </a:lnTo>
                <a:lnTo>
                  <a:pt x="137017" y="122920"/>
                </a:lnTo>
                <a:lnTo>
                  <a:pt x="90257" y="114528"/>
                </a:lnTo>
                <a:lnTo>
                  <a:pt x="52213" y="105093"/>
                </a:lnTo>
                <a:lnTo>
                  <a:pt x="6122" y="83684"/>
                </a:lnTo>
                <a:lnTo>
                  <a:pt x="0" y="72009"/>
                </a:lnTo>
                <a:lnTo>
                  <a:pt x="6122" y="60333"/>
                </a:lnTo>
                <a:lnTo>
                  <a:pt x="52213" y="38924"/>
                </a:lnTo>
                <a:lnTo>
                  <a:pt x="90257" y="29489"/>
                </a:lnTo>
                <a:lnTo>
                  <a:pt x="137017" y="21097"/>
                </a:lnTo>
                <a:lnTo>
                  <a:pt x="191530" y="13898"/>
                </a:lnTo>
                <a:lnTo>
                  <a:pt x="252834" y="8041"/>
                </a:lnTo>
                <a:lnTo>
                  <a:pt x="319966" y="3672"/>
                </a:lnTo>
                <a:lnTo>
                  <a:pt x="391965" y="942"/>
                </a:lnTo>
                <a:lnTo>
                  <a:pt x="467868" y="0"/>
                </a:lnTo>
                <a:lnTo>
                  <a:pt x="543770" y="942"/>
                </a:lnTo>
                <a:lnTo>
                  <a:pt x="615769" y="3672"/>
                </a:lnTo>
                <a:lnTo>
                  <a:pt x="682901" y="8041"/>
                </a:lnTo>
                <a:lnTo>
                  <a:pt x="744205" y="13898"/>
                </a:lnTo>
                <a:lnTo>
                  <a:pt x="798718" y="21097"/>
                </a:lnTo>
                <a:lnTo>
                  <a:pt x="845478" y="29489"/>
                </a:lnTo>
                <a:lnTo>
                  <a:pt x="883522" y="38924"/>
                </a:lnTo>
                <a:lnTo>
                  <a:pt x="929613" y="60333"/>
                </a:lnTo>
                <a:lnTo>
                  <a:pt x="935736" y="72009"/>
                </a:lnTo>
                <a:close/>
              </a:path>
            </a:pathLst>
          </a:custGeom>
          <a:ln w="6096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40964" y="4333113"/>
            <a:ext cx="935990" cy="504190"/>
          </a:xfrm>
          <a:custGeom>
            <a:avLst/>
            <a:gdLst/>
            <a:ahLst/>
            <a:cxnLst/>
            <a:rect l="l" t="t" r="r" b="b"/>
            <a:pathLst>
              <a:path w="935989" h="504189">
                <a:moveTo>
                  <a:pt x="935736" y="0"/>
                </a:moveTo>
                <a:lnTo>
                  <a:pt x="935736" y="432053"/>
                </a:lnTo>
                <a:lnTo>
                  <a:pt x="929613" y="443729"/>
                </a:lnTo>
                <a:lnTo>
                  <a:pt x="883522" y="465138"/>
                </a:lnTo>
                <a:lnTo>
                  <a:pt x="845478" y="474573"/>
                </a:lnTo>
                <a:lnTo>
                  <a:pt x="798718" y="482965"/>
                </a:lnTo>
                <a:lnTo>
                  <a:pt x="744205" y="490164"/>
                </a:lnTo>
                <a:lnTo>
                  <a:pt x="682901" y="496021"/>
                </a:lnTo>
                <a:lnTo>
                  <a:pt x="615769" y="500390"/>
                </a:lnTo>
                <a:lnTo>
                  <a:pt x="543770" y="503120"/>
                </a:lnTo>
                <a:lnTo>
                  <a:pt x="467868" y="504063"/>
                </a:lnTo>
                <a:lnTo>
                  <a:pt x="391965" y="503120"/>
                </a:lnTo>
                <a:lnTo>
                  <a:pt x="319966" y="500390"/>
                </a:lnTo>
                <a:lnTo>
                  <a:pt x="252834" y="496021"/>
                </a:lnTo>
                <a:lnTo>
                  <a:pt x="191530" y="490164"/>
                </a:lnTo>
                <a:lnTo>
                  <a:pt x="137017" y="482965"/>
                </a:lnTo>
                <a:lnTo>
                  <a:pt x="90257" y="474573"/>
                </a:lnTo>
                <a:lnTo>
                  <a:pt x="52213" y="465138"/>
                </a:lnTo>
                <a:lnTo>
                  <a:pt x="6122" y="443729"/>
                </a:lnTo>
                <a:lnTo>
                  <a:pt x="0" y="432053"/>
                </a:lnTo>
                <a:lnTo>
                  <a:pt x="0" y="0"/>
                </a:lnTo>
              </a:path>
            </a:pathLst>
          </a:custGeom>
          <a:ln w="6096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08148" y="2530348"/>
            <a:ext cx="433705" cy="76200"/>
          </a:xfrm>
          <a:custGeom>
            <a:avLst/>
            <a:gdLst/>
            <a:ahLst/>
            <a:cxnLst/>
            <a:rect l="l" t="t" r="r" b="b"/>
            <a:pathLst>
              <a:path w="433705" h="76200">
                <a:moveTo>
                  <a:pt x="357124" y="0"/>
                </a:moveTo>
                <a:lnTo>
                  <a:pt x="357124" y="76200"/>
                </a:lnTo>
                <a:lnTo>
                  <a:pt x="420624" y="44450"/>
                </a:lnTo>
                <a:lnTo>
                  <a:pt x="369824" y="44450"/>
                </a:lnTo>
                <a:lnTo>
                  <a:pt x="369824" y="31750"/>
                </a:lnTo>
                <a:lnTo>
                  <a:pt x="420624" y="31750"/>
                </a:lnTo>
                <a:lnTo>
                  <a:pt x="357124" y="0"/>
                </a:lnTo>
                <a:close/>
              </a:path>
              <a:path w="433705" h="76200">
                <a:moveTo>
                  <a:pt x="210312" y="25400"/>
                </a:moveTo>
                <a:lnTo>
                  <a:pt x="210312" y="41655"/>
                </a:lnTo>
                <a:lnTo>
                  <a:pt x="213232" y="44450"/>
                </a:lnTo>
                <a:lnTo>
                  <a:pt x="357124" y="44450"/>
                </a:lnTo>
                <a:lnTo>
                  <a:pt x="357124" y="38100"/>
                </a:lnTo>
                <a:lnTo>
                  <a:pt x="223012" y="38100"/>
                </a:lnTo>
                <a:lnTo>
                  <a:pt x="210312" y="25400"/>
                </a:lnTo>
                <a:close/>
              </a:path>
              <a:path w="433705" h="76200">
                <a:moveTo>
                  <a:pt x="420624" y="31750"/>
                </a:moveTo>
                <a:lnTo>
                  <a:pt x="369824" y="31750"/>
                </a:lnTo>
                <a:lnTo>
                  <a:pt x="369824" y="44450"/>
                </a:lnTo>
                <a:lnTo>
                  <a:pt x="420624" y="44450"/>
                </a:lnTo>
                <a:lnTo>
                  <a:pt x="433324" y="38100"/>
                </a:lnTo>
                <a:lnTo>
                  <a:pt x="420624" y="31750"/>
                </a:lnTo>
                <a:close/>
              </a:path>
              <a:path w="433705" h="76200">
                <a:moveTo>
                  <a:pt x="223012" y="25400"/>
                </a:moveTo>
                <a:lnTo>
                  <a:pt x="210312" y="25400"/>
                </a:lnTo>
                <a:lnTo>
                  <a:pt x="223012" y="38100"/>
                </a:lnTo>
                <a:lnTo>
                  <a:pt x="223012" y="25400"/>
                </a:lnTo>
                <a:close/>
              </a:path>
              <a:path w="433705" h="76200">
                <a:moveTo>
                  <a:pt x="357124" y="31750"/>
                </a:moveTo>
                <a:lnTo>
                  <a:pt x="223012" y="31750"/>
                </a:lnTo>
                <a:lnTo>
                  <a:pt x="223012" y="38100"/>
                </a:lnTo>
                <a:lnTo>
                  <a:pt x="357124" y="38100"/>
                </a:lnTo>
                <a:lnTo>
                  <a:pt x="357124" y="31750"/>
                </a:lnTo>
                <a:close/>
              </a:path>
              <a:path w="433705" h="76200">
                <a:moveTo>
                  <a:pt x="220218" y="19050"/>
                </a:moveTo>
                <a:lnTo>
                  <a:pt x="0" y="19050"/>
                </a:lnTo>
                <a:lnTo>
                  <a:pt x="0" y="31750"/>
                </a:lnTo>
                <a:lnTo>
                  <a:pt x="210312" y="31750"/>
                </a:lnTo>
                <a:lnTo>
                  <a:pt x="210312" y="25400"/>
                </a:lnTo>
                <a:lnTo>
                  <a:pt x="223012" y="25400"/>
                </a:lnTo>
                <a:lnTo>
                  <a:pt x="223012" y="21844"/>
                </a:lnTo>
                <a:lnTo>
                  <a:pt x="220218" y="1905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76700" y="2519172"/>
            <a:ext cx="260350" cy="76200"/>
          </a:xfrm>
          <a:custGeom>
            <a:avLst/>
            <a:gdLst/>
            <a:ahLst/>
            <a:cxnLst/>
            <a:rect l="l" t="t" r="r" b="b"/>
            <a:pathLst>
              <a:path w="260350" h="76200">
                <a:moveTo>
                  <a:pt x="184150" y="0"/>
                </a:moveTo>
                <a:lnTo>
                  <a:pt x="184150" y="76200"/>
                </a:lnTo>
                <a:lnTo>
                  <a:pt x="247650" y="44450"/>
                </a:lnTo>
                <a:lnTo>
                  <a:pt x="196850" y="44450"/>
                </a:lnTo>
                <a:lnTo>
                  <a:pt x="196850" y="31750"/>
                </a:lnTo>
                <a:lnTo>
                  <a:pt x="247650" y="31750"/>
                </a:lnTo>
                <a:lnTo>
                  <a:pt x="184150" y="0"/>
                </a:lnTo>
                <a:close/>
              </a:path>
              <a:path w="260350" h="76200">
                <a:moveTo>
                  <a:pt x="123825" y="36575"/>
                </a:moveTo>
                <a:lnTo>
                  <a:pt x="123825" y="41655"/>
                </a:lnTo>
                <a:lnTo>
                  <a:pt x="126619" y="44450"/>
                </a:lnTo>
                <a:lnTo>
                  <a:pt x="184150" y="44450"/>
                </a:lnTo>
                <a:lnTo>
                  <a:pt x="184150" y="42925"/>
                </a:lnTo>
                <a:lnTo>
                  <a:pt x="130175" y="42925"/>
                </a:lnTo>
                <a:lnTo>
                  <a:pt x="123825" y="36575"/>
                </a:lnTo>
                <a:close/>
              </a:path>
              <a:path w="260350" h="76200">
                <a:moveTo>
                  <a:pt x="247650" y="31750"/>
                </a:moveTo>
                <a:lnTo>
                  <a:pt x="196850" y="31750"/>
                </a:lnTo>
                <a:lnTo>
                  <a:pt x="196850" y="44450"/>
                </a:lnTo>
                <a:lnTo>
                  <a:pt x="247650" y="44450"/>
                </a:lnTo>
                <a:lnTo>
                  <a:pt x="260350" y="38100"/>
                </a:lnTo>
                <a:lnTo>
                  <a:pt x="247650" y="31750"/>
                </a:lnTo>
                <a:close/>
              </a:path>
              <a:path w="260350" h="76200">
                <a:moveTo>
                  <a:pt x="133730" y="30225"/>
                </a:moveTo>
                <a:lnTo>
                  <a:pt x="0" y="30225"/>
                </a:lnTo>
                <a:lnTo>
                  <a:pt x="0" y="42925"/>
                </a:lnTo>
                <a:lnTo>
                  <a:pt x="125095" y="42925"/>
                </a:lnTo>
                <a:lnTo>
                  <a:pt x="123825" y="41655"/>
                </a:lnTo>
                <a:lnTo>
                  <a:pt x="123825" y="36575"/>
                </a:lnTo>
                <a:lnTo>
                  <a:pt x="135000" y="36575"/>
                </a:lnTo>
                <a:lnTo>
                  <a:pt x="130175" y="31750"/>
                </a:lnTo>
                <a:lnTo>
                  <a:pt x="135254" y="31750"/>
                </a:lnTo>
                <a:lnTo>
                  <a:pt x="133730" y="30225"/>
                </a:lnTo>
                <a:close/>
              </a:path>
              <a:path w="260350" h="76200">
                <a:moveTo>
                  <a:pt x="135000" y="36575"/>
                </a:moveTo>
                <a:lnTo>
                  <a:pt x="123825" y="36575"/>
                </a:lnTo>
                <a:lnTo>
                  <a:pt x="130175" y="42925"/>
                </a:lnTo>
                <a:lnTo>
                  <a:pt x="184150" y="42925"/>
                </a:lnTo>
                <a:lnTo>
                  <a:pt x="184150" y="38100"/>
                </a:lnTo>
                <a:lnTo>
                  <a:pt x="136525" y="38100"/>
                </a:lnTo>
                <a:lnTo>
                  <a:pt x="135000" y="36575"/>
                </a:lnTo>
                <a:close/>
              </a:path>
              <a:path w="260350" h="76200">
                <a:moveTo>
                  <a:pt x="135254" y="31750"/>
                </a:moveTo>
                <a:lnTo>
                  <a:pt x="130175" y="31750"/>
                </a:lnTo>
                <a:lnTo>
                  <a:pt x="136525" y="38100"/>
                </a:lnTo>
                <a:lnTo>
                  <a:pt x="136525" y="33020"/>
                </a:lnTo>
                <a:lnTo>
                  <a:pt x="135254" y="31750"/>
                </a:lnTo>
                <a:close/>
              </a:path>
              <a:path w="260350" h="76200">
                <a:moveTo>
                  <a:pt x="184150" y="31750"/>
                </a:moveTo>
                <a:lnTo>
                  <a:pt x="135254" y="31750"/>
                </a:lnTo>
                <a:lnTo>
                  <a:pt x="136525" y="33020"/>
                </a:lnTo>
                <a:lnTo>
                  <a:pt x="136525" y="38100"/>
                </a:lnTo>
                <a:lnTo>
                  <a:pt x="184150" y="38100"/>
                </a:lnTo>
                <a:lnTo>
                  <a:pt x="184150" y="3175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08148" y="4509515"/>
            <a:ext cx="433705" cy="76200"/>
          </a:xfrm>
          <a:custGeom>
            <a:avLst/>
            <a:gdLst/>
            <a:ahLst/>
            <a:cxnLst/>
            <a:rect l="l" t="t" r="r" b="b"/>
            <a:pathLst>
              <a:path w="43370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433705" h="76200">
                <a:moveTo>
                  <a:pt x="210312" y="38100"/>
                </a:moveTo>
                <a:lnTo>
                  <a:pt x="210312" y="54356"/>
                </a:lnTo>
                <a:lnTo>
                  <a:pt x="213232" y="57150"/>
                </a:lnTo>
                <a:lnTo>
                  <a:pt x="433324" y="57150"/>
                </a:lnTo>
                <a:lnTo>
                  <a:pt x="433324" y="50800"/>
                </a:lnTo>
                <a:lnTo>
                  <a:pt x="223012" y="50800"/>
                </a:lnTo>
                <a:lnTo>
                  <a:pt x="210312" y="38100"/>
                </a:lnTo>
                <a:close/>
              </a:path>
              <a:path w="433705" h="76200">
                <a:moveTo>
                  <a:pt x="223012" y="38100"/>
                </a:moveTo>
                <a:lnTo>
                  <a:pt x="210312" y="38100"/>
                </a:lnTo>
                <a:lnTo>
                  <a:pt x="223012" y="50800"/>
                </a:lnTo>
                <a:lnTo>
                  <a:pt x="223012" y="38100"/>
                </a:lnTo>
                <a:close/>
              </a:path>
              <a:path w="433705" h="76200">
                <a:moveTo>
                  <a:pt x="433324" y="44450"/>
                </a:moveTo>
                <a:lnTo>
                  <a:pt x="223012" y="44450"/>
                </a:lnTo>
                <a:lnTo>
                  <a:pt x="223012" y="50800"/>
                </a:lnTo>
                <a:lnTo>
                  <a:pt x="433324" y="50800"/>
                </a:lnTo>
                <a:lnTo>
                  <a:pt x="433324" y="44450"/>
                </a:lnTo>
                <a:close/>
              </a:path>
              <a:path w="43370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433705" h="76200">
                <a:moveTo>
                  <a:pt x="220218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210312" y="44450"/>
                </a:lnTo>
                <a:lnTo>
                  <a:pt x="210312" y="38100"/>
                </a:lnTo>
                <a:lnTo>
                  <a:pt x="223012" y="38100"/>
                </a:lnTo>
                <a:lnTo>
                  <a:pt x="223012" y="34544"/>
                </a:lnTo>
                <a:lnTo>
                  <a:pt x="220218" y="3175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76700" y="4497323"/>
            <a:ext cx="266700" cy="76200"/>
          </a:xfrm>
          <a:custGeom>
            <a:avLst/>
            <a:gdLst/>
            <a:ahLst/>
            <a:cxnLst/>
            <a:rect l="l" t="t" r="r" b="b"/>
            <a:pathLst>
              <a:path w="266700" h="76200">
                <a:moveTo>
                  <a:pt x="190500" y="0"/>
                </a:moveTo>
                <a:lnTo>
                  <a:pt x="190500" y="76200"/>
                </a:lnTo>
                <a:lnTo>
                  <a:pt x="254000" y="44450"/>
                </a:lnTo>
                <a:lnTo>
                  <a:pt x="203200" y="44450"/>
                </a:lnTo>
                <a:lnTo>
                  <a:pt x="203200" y="31750"/>
                </a:lnTo>
                <a:lnTo>
                  <a:pt x="254000" y="31750"/>
                </a:lnTo>
                <a:lnTo>
                  <a:pt x="190500" y="0"/>
                </a:lnTo>
                <a:close/>
              </a:path>
              <a:path w="266700" h="76200">
                <a:moveTo>
                  <a:pt x="127000" y="44450"/>
                </a:moveTo>
                <a:lnTo>
                  <a:pt x="0" y="44450"/>
                </a:lnTo>
                <a:lnTo>
                  <a:pt x="0" y="57150"/>
                </a:lnTo>
                <a:lnTo>
                  <a:pt x="136905" y="57150"/>
                </a:lnTo>
                <a:lnTo>
                  <a:pt x="139700" y="54355"/>
                </a:lnTo>
                <a:lnTo>
                  <a:pt x="139700" y="50800"/>
                </a:lnTo>
                <a:lnTo>
                  <a:pt x="127000" y="50800"/>
                </a:lnTo>
                <a:lnTo>
                  <a:pt x="127000" y="44450"/>
                </a:lnTo>
                <a:close/>
              </a:path>
              <a:path w="266700" h="76200">
                <a:moveTo>
                  <a:pt x="190500" y="31750"/>
                </a:moveTo>
                <a:lnTo>
                  <a:pt x="129794" y="31750"/>
                </a:lnTo>
                <a:lnTo>
                  <a:pt x="127000" y="34543"/>
                </a:lnTo>
                <a:lnTo>
                  <a:pt x="127000" y="50800"/>
                </a:lnTo>
                <a:lnTo>
                  <a:pt x="139700" y="38100"/>
                </a:lnTo>
                <a:lnTo>
                  <a:pt x="190500" y="38100"/>
                </a:lnTo>
                <a:lnTo>
                  <a:pt x="190500" y="31750"/>
                </a:lnTo>
                <a:close/>
              </a:path>
              <a:path w="266700" h="76200">
                <a:moveTo>
                  <a:pt x="139700" y="38100"/>
                </a:moveTo>
                <a:lnTo>
                  <a:pt x="127000" y="50800"/>
                </a:lnTo>
                <a:lnTo>
                  <a:pt x="139700" y="50800"/>
                </a:lnTo>
                <a:lnTo>
                  <a:pt x="139700" y="38100"/>
                </a:lnTo>
                <a:close/>
              </a:path>
              <a:path w="266700" h="76200">
                <a:moveTo>
                  <a:pt x="190500" y="38100"/>
                </a:moveTo>
                <a:lnTo>
                  <a:pt x="139700" y="38100"/>
                </a:lnTo>
                <a:lnTo>
                  <a:pt x="139700" y="44450"/>
                </a:lnTo>
                <a:lnTo>
                  <a:pt x="190500" y="44450"/>
                </a:lnTo>
                <a:lnTo>
                  <a:pt x="190500" y="38100"/>
                </a:lnTo>
                <a:close/>
              </a:path>
              <a:path w="266700" h="76200">
                <a:moveTo>
                  <a:pt x="254000" y="31750"/>
                </a:moveTo>
                <a:lnTo>
                  <a:pt x="203200" y="31750"/>
                </a:lnTo>
                <a:lnTo>
                  <a:pt x="203200" y="44450"/>
                </a:lnTo>
                <a:lnTo>
                  <a:pt x="254000" y="44450"/>
                </a:lnTo>
                <a:lnTo>
                  <a:pt x="266700" y="38100"/>
                </a:lnTo>
                <a:lnTo>
                  <a:pt x="254000" y="3175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797552" y="3419855"/>
            <a:ext cx="1030605" cy="114300"/>
          </a:xfrm>
          <a:custGeom>
            <a:avLst/>
            <a:gdLst/>
            <a:ahLst/>
            <a:cxnLst/>
            <a:rect l="l" t="t" r="r" b="b"/>
            <a:pathLst>
              <a:path w="1030604" h="114300">
                <a:moveTo>
                  <a:pt x="1030224" y="56896"/>
                </a:moveTo>
                <a:lnTo>
                  <a:pt x="982346" y="80936"/>
                </a:lnTo>
                <a:lnTo>
                  <a:pt x="903872" y="94308"/>
                </a:lnTo>
                <a:lnTo>
                  <a:pt x="853059" y="99933"/>
                </a:lnTo>
                <a:lnTo>
                  <a:pt x="795592" y="104733"/>
                </a:lnTo>
                <a:lnTo>
                  <a:pt x="732266" y="108619"/>
                </a:lnTo>
                <a:lnTo>
                  <a:pt x="663880" y="111504"/>
                </a:lnTo>
                <a:lnTo>
                  <a:pt x="591229" y="113300"/>
                </a:lnTo>
                <a:lnTo>
                  <a:pt x="515112" y="113919"/>
                </a:lnTo>
                <a:lnTo>
                  <a:pt x="438994" y="113300"/>
                </a:lnTo>
                <a:lnTo>
                  <a:pt x="366343" y="111504"/>
                </a:lnTo>
                <a:lnTo>
                  <a:pt x="297957" y="108619"/>
                </a:lnTo>
                <a:lnTo>
                  <a:pt x="234631" y="104733"/>
                </a:lnTo>
                <a:lnTo>
                  <a:pt x="177164" y="99933"/>
                </a:lnTo>
                <a:lnTo>
                  <a:pt x="126351" y="94308"/>
                </a:lnTo>
                <a:lnTo>
                  <a:pt x="82989" y="87946"/>
                </a:lnTo>
                <a:lnTo>
                  <a:pt x="21810" y="73366"/>
                </a:lnTo>
                <a:lnTo>
                  <a:pt x="0" y="56896"/>
                </a:lnTo>
                <a:lnTo>
                  <a:pt x="5585" y="48500"/>
                </a:lnTo>
                <a:lnTo>
                  <a:pt x="47877" y="32933"/>
                </a:lnTo>
                <a:lnTo>
                  <a:pt x="126351" y="19589"/>
                </a:lnTo>
                <a:lnTo>
                  <a:pt x="177164" y="13973"/>
                </a:lnTo>
                <a:lnTo>
                  <a:pt x="234631" y="9179"/>
                </a:lnTo>
                <a:lnTo>
                  <a:pt x="297957" y="5296"/>
                </a:lnTo>
                <a:lnTo>
                  <a:pt x="366343" y="2413"/>
                </a:lnTo>
                <a:lnTo>
                  <a:pt x="438994" y="618"/>
                </a:lnTo>
                <a:lnTo>
                  <a:pt x="515112" y="0"/>
                </a:lnTo>
                <a:lnTo>
                  <a:pt x="591229" y="618"/>
                </a:lnTo>
                <a:lnTo>
                  <a:pt x="663880" y="2413"/>
                </a:lnTo>
                <a:lnTo>
                  <a:pt x="732266" y="5296"/>
                </a:lnTo>
                <a:lnTo>
                  <a:pt x="795592" y="9179"/>
                </a:lnTo>
                <a:lnTo>
                  <a:pt x="853059" y="13973"/>
                </a:lnTo>
                <a:lnTo>
                  <a:pt x="903872" y="19589"/>
                </a:lnTo>
                <a:lnTo>
                  <a:pt x="947234" y="25939"/>
                </a:lnTo>
                <a:lnTo>
                  <a:pt x="1008413" y="40483"/>
                </a:lnTo>
                <a:lnTo>
                  <a:pt x="1030224" y="56896"/>
                </a:lnTo>
                <a:close/>
              </a:path>
            </a:pathLst>
          </a:custGeom>
          <a:ln w="6096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97552" y="3476752"/>
            <a:ext cx="1030605" cy="398780"/>
          </a:xfrm>
          <a:custGeom>
            <a:avLst/>
            <a:gdLst/>
            <a:ahLst/>
            <a:cxnLst/>
            <a:rect l="l" t="t" r="r" b="b"/>
            <a:pathLst>
              <a:path w="1030604" h="398779">
                <a:moveTo>
                  <a:pt x="1030224" y="0"/>
                </a:moveTo>
                <a:lnTo>
                  <a:pt x="1030224" y="341757"/>
                </a:lnTo>
                <a:lnTo>
                  <a:pt x="1024638" y="350184"/>
                </a:lnTo>
                <a:lnTo>
                  <a:pt x="982346" y="365797"/>
                </a:lnTo>
                <a:lnTo>
                  <a:pt x="903872" y="379169"/>
                </a:lnTo>
                <a:lnTo>
                  <a:pt x="853059" y="384794"/>
                </a:lnTo>
                <a:lnTo>
                  <a:pt x="795592" y="389594"/>
                </a:lnTo>
                <a:lnTo>
                  <a:pt x="732266" y="393480"/>
                </a:lnTo>
                <a:lnTo>
                  <a:pt x="663880" y="396365"/>
                </a:lnTo>
                <a:lnTo>
                  <a:pt x="591229" y="398161"/>
                </a:lnTo>
                <a:lnTo>
                  <a:pt x="515112" y="398780"/>
                </a:lnTo>
                <a:lnTo>
                  <a:pt x="438994" y="398161"/>
                </a:lnTo>
                <a:lnTo>
                  <a:pt x="366343" y="396365"/>
                </a:lnTo>
                <a:lnTo>
                  <a:pt x="297957" y="393480"/>
                </a:lnTo>
                <a:lnTo>
                  <a:pt x="234631" y="389594"/>
                </a:lnTo>
                <a:lnTo>
                  <a:pt x="177164" y="384794"/>
                </a:lnTo>
                <a:lnTo>
                  <a:pt x="126351" y="379169"/>
                </a:lnTo>
                <a:lnTo>
                  <a:pt x="82989" y="372807"/>
                </a:lnTo>
                <a:lnTo>
                  <a:pt x="21810" y="358227"/>
                </a:lnTo>
                <a:lnTo>
                  <a:pt x="0" y="341757"/>
                </a:lnTo>
                <a:lnTo>
                  <a:pt x="0" y="0"/>
                </a:lnTo>
              </a:path>
            </a:pathLst>
          </a:custGeom>
          <a:ln w="6096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997707" y="1691639"/>
            <a:ext cx="3526790" cy="3456940"/>
          </a:xfrm>
          <a:prstGeom prst="rect">
            <a:avLst/>
          </a:prstGeom>
          <a:ln w="6096">
            <a:solidFill>
              <a:srgbClr val="FF66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399415" marR="2693670" indent="81915">
              <a:lnSpc>
                <a:spcPct val="100000"/>
              </a:lnSpc>
            </a:pPr>
            <a:r>
              <a:rPr dirty="0" sz="1000" spc="-5">
                <a:latin typeface="Malgun Gothic"/>
                <a:cs typeface="Malgun Gothic"/>
              </a:rPr>
              <a:t>통합  </a:t>
            </a:r>
            <a:r>
              <a:rPr dirty="0" sz="1000" spc="-5">
                <a:latin typeface="Malgun Gothic"/>
                <a:cs typeface="Malgun Gothic"/>
              </a:rPr>
              <a:t>고객</a:t>
            </a:r>
            <a:r>
              <a:rPr dirty="0" sz="1000">
                <a:latin typeface="Malgun Gothic"/>
                <a:cs typeface="Malgun Gothic"/>
              </a:rPr>
              <a:t>DB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Times New Roman"/>
              <a:cs typeface="Times New Roman"/>
            </a:endParaRPr>
          </a:p>
          <a:p>
            <a:pPr marL="1918970" marR="807085" indent="1778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Malgun Gothic"/>
                <a:cs typeface="Malgun Gothic"/>
              </a:rPr>
              <a:t>마케팅/  </a:t>
            </a:r>
            <a:r>
              <a:rPr dirty="0" sz="1000" spc="-5">
                <a:latin typeface="Malgun Gothic"/>
                <a:cs typeface="Malgun Gothic"/>
              </a:rPr>
              <a:t>세일즈</a:t>
            </a:r>
            <a:r>
              <a:rPr dirty="0" sz="1000" spc="-10">
                <a:latin typeface="Malgun Gothic"/>
                <a:cs typeface="Malgun Gothic"/>
              </a:rPr>
              <a:t>.</a:t>
            </a:r>
            <a:r>
              <a:rPr dirty="0" sz="1000" spc="-5">
                <a:latin typeface="Malgun Gothic"/>
                <a:cs typeface="Malgun Gothic"/>
              </a:rPr>
              <a:t>서비스</a:t>
            </a:r>
            <a:endParaRPr sz="1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419100">
              <a:lnSpc>
                <a:spcPct val="100000"/>
              </a:lnSpc>
              <a:spcBef>
                <a:spcPts val="760"/>
              </a:spcBef>
            </a:pPr>
            <a:r>
              <a:rPr dirty="0" sz="1000" spc="-5">
                <a:latin typeface="Malgun Gothic"/>
                <a:cs typeface="Malgun Gothic"/>
              </a:rPr>
              <a:t>컨텐츠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73040" y="3204972"/>
            <a:ext cx="76200" cy="214629"/>
          </a:xfrm>
          <a:custGeom>
            <a:avLst/>
            <a:gdLst/>
            <a:ahLst/>
            <a:cxnLst/>
            <a:rect l="l" t="t" r="r" b="b"/>
            <a:pathLst>
              <a:path w="76200" h="214629">
                <a:moveTo>
                  <a:pt x="31750" y="138049"/>
                </a:moveTo>
                <a:lnTo>
                  <a:pt x="0" y="138049"/>
                </a:lnTo>
                <a:lnTo>
                  <a:pt x="38100" y="214249"/>
                </a:lnTo>
                <a:lnTo>
                  <a:pt x="69850" y="150749"/>
                </a:lnTo>
                <a:lnTo>
                  <a:pt x="31750" y="150749"/>
                </a:lnTo>
                <a:lnTo>
                  <a:pt x="31750" y="138049"/>
                </a:lnTo>
                <a:close/>
              </a:path>
              <a:path w="76200" h="214629">
                <a:moveTo>
                  <a:pt x="31750" y="112210"/>
                </a:moveTo>
                <a:lnTo>
                  <a:pt x="31750" y="150749"/>
                </a:lnTo>
                <a:lnTo>
                  <a:pt x="44450" y="150749"/>
                </a:lnTo>
                <a:lnTo>
                  <a:pt x="44450" y="113537"/>
                </a:lnTo>
                <a:lnTo>
                  <a:pt x="33020" y="113537"/>
                </a:lnTo>
                <a:lnTo>
                  <a:pt x="31750" y="112210"/>
                </a:lnTo>
                <a:close/>
              </a:path>
              <a:path w="76200" h="214629">
                <a:moveTo>
                  <a:pt x="76200" y="138049"/>
                </a:moveTo>
                <a:lnTo>
                  <a:pt x="44450" y="138049"/>
                </a:lnTo>
                <a:lnTo>
                  <a:pt x="44450" y="150749"/>
                </a:lnTo>
                <a:lnTo>
                  <a:pt x="69850" y="150749"/>
                </a:lnTo>
                <a:lnTo>
                  <a:pt x="76200" y="138049"/>
                </a:lnTo>
                <a:close/>
              </a:path>
              <a:path w="76200" h="214629">
                <a:moveTo>
                  <a:pt x="31750" y="107187"/>
                </a:moveTo>
                <a:lnTo>
                  <a:pt x="31750" y="112210"/>
                </a:lnTo>
                <a:lnTo>
                  <a:pt x="33020" y="113537"/>
                </a:lnTo>
                <a:lnTo>
                  <a:pt x="38100" y="113537"/>
                </a:lnTo>
                <a:lnTo>
                  <a:pt x="31750" y="107187"/>
                </a:lnTo>
                <a:close/>
              </a:path>
              <a:path w="76200" h="214629">
                <a:moveTo>
                  <a:pt x="42925" y="102107"/>
                </a:moveTo>
                <a:lnTo>
                  <a:pt x="42925" y="107187"/>
                </a:lnTo>
                <a:lnTo>
                  <a:pt x="31750" y="107187"/>
                </a:lnTo>
                <a:lnTo>
                  <a:pt x="38100" y="113537"/>
                </a:lnTo>
                <a:lnTo>
                  <a:pt x="44450" y="113537"/>
                </a:lnTo>
                <a:lnTo>
                  <a:pt x="44450" y="103631"/>
                </a:lnTo>
                <a:lnTo>
                  <a:pt x="42925" y="102107"/>
                </a:lnTo>
                <a:close/>
              </a:path>
              <a:path w="76200" h="214629">
                <a:moveTo>
                  <a:pt x="42925" y="0"/>
                </a:moveTo>
                <a:lnTo>
                  <a:pt x="30225" y="0"/>
                </a:lnTo>
                <a:lnTo>
                  <a:pt x="30225" y="110616"/>
                </a:lnTo>
                <a:lnTo>
                  <a:pt x="31750" y="112210"/>
                </a:lnTo>
                <a:lnTo>
                  <a:pt x="31750" y="107187"/>
                </a:lnTo>
                <a:lnTo>
                  <a:pt x="42925" y="107187"/>
                </a:lnTo>
                <a:lnTo>
                  <a:pt x="36575" y="100837"/>
                </a:lnTo>
                <a:lnTo>
                  <a:pt x="42925" y="100837"/>
                </a:lnTo>
                <a:lnTo>
                  <a:pt x="42925" y="0"/>
                </a:lnTo>
                <a:close/>
              </a:path>
              <a:path w="76200" h="214629">
                <a:moveTo>
                  <a:pt x="41656" y="100837"/>
                </a:moveTo>
                <a:lnTo>
                  <a:pt x="36575" y="100837"/>
                </a:lnTo>
                <a:lnTo>
                  <a:pt x="42925" y="107187"/>
                </a:lnTo>
                <a:lnTo>
                  <a:pt x="42925" y="102107"/>
                </a:lnTo>
                <a:lnTo>
                  <a:pt x="41656" y="100837"/>
                </a:lnTo>
                <a:close/>
              </a:path>
              <a:path w="76200" h="214629">
                <a:moveTo>
                  <a:pt x="42925" y="100837"/>
                </a:moveTo>
                <a:lnTo>
                  <a:pt x="41656" y="100837"/>
                </a:lnTo>
                <a:lnTo>
                  <a:pt x="42925" y="102107"/>
                </a:lnTo>
                <a:lnTo>
                  <a:pt x="42925" y="100837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276215" y="3779520"/>
            <a:ext cx="76200" cy="311150"/>
          </a:xfrm>
          <a:custGeom>
            <a:avLst/>
            <a:gdLst/>
            <a:ahLst/>
            <a:cxnLst/>
            <a:rect l="l" t="t" r="r" b="b"/>
            <a:pathLst>
              <a:path w="76200" h="311150">
                <a:moveTo>
                  <a:pt x="31750" y="234950"/>
                </a:moveTo>
                <a:lnTo>
                  <a:pt x="0" y="234950"/>
                </a:lnTo>
                <a:lnTo>
                  <a:pt x="38100" y="311150"/>
                </a:lnTo>
                <a:lnTo>
                  <a:pt x="69850" y="247650"/>
                </a:lnTo>
                <a:lnTo>
                  <a:pt x="31750" y="247650"/>
                </a:lnTo>
                <a:lnTo>
                  <a:pt x="31750" y="234950"/>
                </a:lnTo>
                <a:close/>
              </a:path>
              <a:path w="76200" h="311150">
                <a:moveTo>
                  <a:pt x="31750" y="155575"/>
                </a:moveTo>
                <a:lnTo>
                  <a:pt x="31750" y="247650"/>
                </a:lnTo>
                <a:lnTo>
                  <a:pt x="44450" y="247650"/>
                </a:lnTo>
                <a:lnTo>
                  <a:pt x="44450" y="161925"/>
                </a:lnTo>
                <a:lnTo>
                  <a:pt x="38100" y="161925"/>
                </a:lnTo>
                <a:lnTo>
                  <a:pt x="31750" y="155575"/>
                </a:lnTo>
                <a:close/>
              </a:path>
              <a:path w="76200" h="311150">
                <a:moveTo>
                  <a:pt x="76200" y="234950"/>
                </a:moveTo>
                <a:lnTo>
                  <a:pt x="44450" y="234950"/>
                </a:lnTo>
                <a:lnTo>
                  <a:pt x="44450" y="247650"/>
                </a:lnTo>
                <a:lnTo>
                  <a:pt x="69850" y="247650"/>
                </a:lnTo>
                <a:lnTo>
                  <a:pt x="76200" y="234950"/>
                </a:lnTo>
                <a:close/>
              </a:path>
              <a:path w="76200" h="311150">
                <a:moveTo>
                  <a:pt x="41275" y="0"/>
                </a:moveTo>
                <a:lnTo>
                  <a:pt x="28575" y="0"/>
                </a:lnTo>
                <a:lnTo>
                  <a:pt x="28575" y="159130"/>
                </a:lnTo>
                <a:lnTo>
                  <a:pt x="31369" y="161925"/>
                </a:lnTo>
                <a:lnTo>
                  <a:pt x="31750" y="161925"/>
                </a:lnTo>
                <a:lnTo>
                  <a:pt x="31750" y="155575"/>
                </a:lnTo>
                <a:lnTo>
                  <a:pt x="41275" y="155575"/>
                </a:lnTo>
                <a:lnTo>
                  <a:pt x="34925" y="149225"/>
                </a:lnTo>
                <a:lnTo>
                  <a:pt x="41275" y="149225"/>
                </a:lnTo>
                <a:lnTo>
                  <a:pt x="41275" y="0"/>
                </a:lnTo>
                <a:close/>
              </a:path>
              <a:path w="76200" h="311150">
                <a:moveTo>
                  <a:pt x="41656" y="149225"/>
                </a:moveTo>
                <a:lnTo>
                  <a:pt x="41275" y="149225"/>
                </a:lnTo>
                <a:lnTo>
                  <a:pt x="41275" y="155575"/>
                </a:lnTo>
                <a:lnTo>
                  <a:pt x="31750" y="155575"/>
                </a:lnTo>
                <a:lnTo>
                  <a:pt x="38100" y="161925"/>
                </a:lnTo>
                <a:lnTo>
                  <a:pt x="44450" y="161925"/>
                </a:lnTo>
                <a:lnTo>
                  <a:pt x="44450" y="152018"/>
                </a:lnTo>
                <a:lnTo>
                  <a:pt x="41656" y="149225"/>
                </a:lnTo>
                <a:close/>
              </a:path>
              <a:path w="76200" h="311150">
                <a:moveTo>
                  <a:pt x="41275" y="149225"/>
                </a:moveTo>
                <a:lnTo>
                  <a:pt x="34925" y="149225"/>
                </a:lnTo>
                <a:lnTo>
                  <a:pt x="41275" y="155575"/>
                </a:lnTo>
                <a:lnTo>
                  <a:pt x="41275" y="149225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61389" y="3203448"/>
            <a:ext cx="668655" cy="913130"/>
          </a:xfrm>
          <a:custGeom>
            <a:avLst/>
            <a:gdLst/>
            <a:ahLst/>
            <a:cxnLst/>
            <a:rect l="l" t="t" r="r" b="b"/>
            <a:pathLst>
              <a:path w="668655" h="913129">
                <a:moveTo>
                  <a:pt x="623951" y="450088"/>
                </a:moveTo>
                <a:lnTo>
                  <a:pt x="2844" y="450088"/>
                </a:lnTo>
                <a:lnTo>
                  <a:pt x="0" y="452881"/>
                </a:lnTo>
                <a:lnTo>
                  <a:pt x="0" y="912749"/>
                </a:lnTo>
                <a:lnTo>
                  <a:pt x="12700" y="912749"/>
                </a:lnTo>
                <a:lnTo>
                  <a:pt x="12700" y="462788"/>
                </a:lnTo>
                <a:lnTo>
                  <a:pt x="6350" y="462788"/>
                </a:lnTo>
                <a:lnTo>
                  <a:pt x="12700" y="456438"/>
                </a:lnTo>
                <a:lnTo>
                  <a:pt x="623951" y="456438"/>
                </a:lnTo>
                <a:lnTo>
                  <a:pt x="623951" y="450088"/>
                </a:lnTo>
                <a:close/>
              </a:path>
              <a:path w="668655" h="913129">
                <a:moveTo>
                  <a:pt x="12700" y="456438"/>
                </a:moveTo>
                <a:lnTo>
                  <a:pt x="6350" y="462788"/>
                </a:lnTo>
                <a:lnTo>
                  <a:pt x="12700" y="462788"/>
                </a:lnTo>
                <a:lnTo>
                  <a:pt x="12700" y="456438"/>
                </a:lnTo>
                <a:close/>
              </a:path>
              <a:path w="668655" h="913129">
                <a:moveTo>
                  <a:pt x="636651" y="450088"/>
                </a:moveTo>
                <a:lnTo>
                  <a:pt x="630301" y="450088"/>
                </a:lnTo>
                <a:lnTo>
                  <a:pt x="623951" y="456438"/>
                </a:lnTo>
                <a:lnTo>
                  <a:pt x="12700" y="456438"/>
                </a:lnTo>
                <a:lnTo>
                  <a:pt x="12700" y="462788"/>
                </a:lnTo>
                <a:lnTo>
                  <a:pt x="633729" y="462788"/>
                </a:lnTo>
                <a:lnTo>
                  <a:pt x="636651" y="459866"/>
                </a:lnTo>
                <a:lnTo>
                  <a:pt x="636651" y="450088"/>
                </a:lnTo>
                <a:close/>
              </a:path>
              <a:path w="668655" h="913129">
                <a:moveTo>
                  <a:pt x="636651" y="63500"/>
                </a:moveTo>
                <a:lnTo>
                  <a:pt x="623951" y="63500"/>
                </a:lnTo>
                <a:lnTo>
                  <a:pt x="623951" y="456438"/>
                </a:lnTo>
                <a:lnTo>
                  <a:pt x="630301" y="450088"/>
                </a:lnTo>
                <a:lnTo>
                  <a:pt x="636651" y="450088"/>
                </a:lnTo>
                <a:lnTo>
                  <a:pt x="636651" y="63500"/>
                </a:lnTo>
                <a:close/>
              </a:path>
              <a:path w="668655" h="913129">
                <a:moveTo>
                  <a:pt x="630301" y="0"/>
                </a:moveTo>
                <a:lnTo>
                  <a:pt x="592201" y="76200"/>
                </a:lnTo>
                <a:lnTo>
                  <a:pt x="623951" y="76200"/>
                </a:lnTo>
                <a:lnTo>
                  <a:pt x="623951" y="63500"/>
                </a:lnTo>
                <a:lnTo>
                  <a:pt x="662051" y="63500"/>
                </a:lnTo>
                <a:lnTo>
                  <a:pt x="630301" y="0"/>
                </a:lnTo>
                <a:close/>
              </a:path>
              <a:path w="668655" h="913129">
                <a:moveTo>
                  <a:pt x="662051" y="63500"/>
                </a:moveTo>
                <a:lnTo>
                  <a:pt x="636651" y="63500"/>
                </a:lnTo>
                <a:lnTo>
                  <a:pt x="636651" y="76200"/>
                </a:lnTo>
                <a:lnTo>
                  <a:pt x="668401" y="76200"/>
                </a:lnTo>
                <a:lnTo>
                  <a:pt x="662051" y="6350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554480" y="3203448"/>
            <a:ext cx="694055" cy="913130"/>
          </a:xfrm>
          <a:custGeom>
            <a:avLst/>
            <a:gdLst/>
            <a:ahLst/>
            <a:cxnLst/>
            <a:rect l="l" t="t" r="r" b="b"/>
            <a:pathLst>
              <a:path w="694055" h="913129">
                <a:moveTo>
                  <a:pt x="680974" y="456438"/>
                </a:moveTo>
                <a:lnTo>
                  <a:pt x="680974" y="912749"/>
                </a:lnTo>
                <a:lnTo>
                  <a:pt x="693674" y="912749"/>
                </a:lnTo>
                <a:lnTo>
                  <a:pt x="693674" y="462788"/>
                </a:lnTo>
                <a:lnTo>
                  <a:pt x="687324" y="462788"/>
                </a:lnTo>
                <a:lnTo>
                  <a:pt x="680974" y="456438"/>
                </a:lnTo>
                <a:close/>
              </a:path>
              <a:path w="694055" h="913129">
                <a:moveTo>
                  <a:pt x="44450" y="63500"/>
                </a:moveTo>
                <a:lnTo>
                  <a:pt x="31750" y="63500"/>
                </a:lnTo>
                <a:lnTo>
                  <a:pt x="31750" y="459866"/>
                </a:lnTo>
                <a:lnTo>
                  <a:pt x="34543" y="462788"/>
                </a:lnTo>
                <a:lnTo>
                  <a:pt x="680974" y="462788"/>
                </a:lnTo>
                <a:lnTo>
                  <a:pt x="680974" y="456438"/>
                </a:lnTo>
                <a:lnTo>
                  <a:pt x="44450" y="456438"/>
                </a:lnTo>
                <a:lnTo>
                  <a:pt x="38100" y="450088"/>
                </a:lnTo>
                <a:lnTo>
                  <a:pt x="44450" y="450088"/>
                </a:lnTo>
                <a:lnTo>
                  <a:pt x="44450" y="63500"/>
                </a:lnTo>
                <a:close/>
              </a:path>
              <a:path w="694055" h="913129">
                <a:moveTo>
                  <a:pt x="690880" y="450088"/>
                </a:moveTo>
                <a:lnTo>
                  <a:pt x="44450" y="450088"/>
                </a:lnTo>
                <a:lnTo>
                  <a:pt x="44450" y="456438"/>
                </a:lnTo>
                <a:lnTo>
                  <a:pt x="680974" y="456438"/>
                </a:lnTo>
                <a:lnTo>
                  <a:pt x="687324" y="462788"/>
                </a:lnTo>
                <a:lnTo>
                  <a:pt x="693674" y="462788"/>
                </a:lnTo>
                <a:lnTo>
                  <a:pt x="693674" y="452881"/>
                </a:lnTo>
                <a:lnTo>
                  <a:pt x="690880" y="450088"/>
                </a:lnTo>
                <a:close/>
              </a:path>
              <a:path w="694055" h="913129">
                <a:moveTo>
                  <a:pt x="44450" y="450088"/>
                </a:moveTo>
                <a:lnTo>
                  <a:pt x="38100" y="450088"/>
                </a:lnTo>
                <a:lnTo>
                  <a:pt x="44450" y="456438"/>
                </a:lnTo>
                <a:lnTo>
                  <a:pt x="44450" y="450088"/>
                </a:lnTo>
                <a:close/>
              </a:path>
              <a:path w="694055" h="91312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694055" h="91312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796029" y="1302766"/>
            <a:ext cx="1950720" cy="2527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FF6600"/>
                </a:solidFill>
                <a:latin typeface="Malgun Gothic"/>
                <a:cs typeface="Malgun Gothic"/>
              </a:rPr>
              <a:t>‘Mobile CRM</a:t>
            </a:r>
            <a:r>
              <a:rPr dirty="0" sz="1600" spc="-30">
                <a:solidFill>
                  <a:srgbClr val="FF6600"/>
                </a:solidFill>
                <a:latin typeface="Malgun Gothic"/>
                <a:cs typeface="Malgun Gothic"/>
              </a:rPr>
              <a:t> </a:t>
            </a:r>
            <a:r>
              <a:rPr dirty="0" sz="1600" spc="-5">
                <a:solidFill>
                  <a:srgbClr val="FF6600"/>
                </a:solidFill>
                <a:latin typeface="Malgun Gothic"/>
                <a:cs typeface="Malgun Gothic"/>
              </a:rPr>
              <a:t>시스템’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19"/>
              </a:lnSpc>
            </a:pPr>
            <a:r>
              <a:rPr dirty="0"/>
              <a:t>Contact : </a:t>
            </a:r>
            <a:r>
              <a:rPr dirty="0" spc="-5">
                <a:hlinkClick r:id="rId2"/>
              </a:rPr>
              <a:t>CrmCem@naver.com</a:t>
            </a:r>
            <a:r>
              <a:rPr dirty="0" spc="220"/>
              <a:t> </a:t>
            </a:r>
            <a:r>
              <a:rPr dirty="0"/>
              <a:t>02)2655-9898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19"/>
              </a:lnSpc>
            </a:pPr>
            <a:r>
              <a:rPr dirty="0" spc="5"/>
              <a:t>C</a:t>
            </a:r>
            <a:r>
              <a:rPr dirty="0"/>
              <a:t>o</a:t>
            </a:r>
            <a:r>
              <a:rPr dirty="0" spc="-5"/>
              <a:t>p</a:t>
            </a:r>
            <a:r>
              <a:rPr dirty="0"/>
              <a:t>yr</a:t>
            </a:r>
            <a:r>
              <a:rPr dirty="0" spc="-10"/>
              <a:t>i</a:t>
            </a:r>
            <a:r>
              <a:rPr dirty="0" spc="-5"/>
              <a:t>g</a:t>
            </a:r>
            <a:r>
              <a:rPr dirty="0"/>
              <a:t>htⓒ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25" name="object 25"/>
          <p:cNvSpPr txBox="1"/>
          <p:nvPr/>
        </p:nvSpPr>
        <p:spPr>
          <a:xfrm>
            <a:off x="339039" y="5679947"/>
            <a:ext cx="6158230" cy="2936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Malgun Gothic"/>
                <a:cs typeface="Malgun Gothic"/>
              </a:rPr>
              <a:t>대명레저는 기존에 별개로 만들어진 4개의 앱을 하나로 통합 개발하고 </a:t>
            </a:r>
            <a:r>
              <a:rPr dirty="0" sz="1200" spc="-5">
                <a:latin typeface="Malgun Gothic"/>
                <a:cs typeface="Malgun Gothic"/>
              </a:rPr>
              <a:t>(One</a:t>
            </a:r>
            <a:r>
              <a:rPr dirty="0" sz="1200" spc="-90">
                <a:latin typeface="Malgun Gothic"/>
                <a:cs typeface="Malgun Gothic"/>
              </a:rPr>
              <a:t> </a:t>
            </a:r>
            <a:r>
              <a:rPr dirty="0" sz="1200" spc="-5">
                <a:latin typeface="Malgun Gothic"/>
                <a:cs typeface="Malgun Gothic"/>
              </a:rPr>
              <a:t>App),</a:t>
            </a:r>
            <a:endParaRPr sz="1200">
              <a:latin typeface="Malgun Gothic"/>
              <a:cs typeface="Malgun Gothic"/>
            </a:endParaRPr>
          </a:p>
          <a:p>
            <a:pPr marL="12700" marR="67310">
              <a:lnSpc>
                <a:spcPct val="150000"/>
              </a:lnSpc>
            </a:pPr>
            <a:r>
              <a:rPr dirty="0" sz="1200">
                <a:latin typeface="Malgun Gothic"/>
                <a:cs typeface="Malgun Gothic"/>
              </a:rPr>
              <a:t>단순한 앱이 아니라 대명레저의 브랜드 정체성을 표현할 수 있는 </a:t>
            </a:r>
            <a:r>
              <a:rPr dirty="0" sz="1200" spc="-5">
                <a:latin typeface="Malgun Gothic"/>
                <a:cs typeface="Malgun Gothic"/>
              </a:rPr>
              <a:t>Branded App을 </a:t>
            </a:r>
            <a:r>
              <a:rPr dirty="0" sz="1200">
                <a:latin typeface="Malgun Gothic"/>
                <a:cs typeface="Malgun Gothic"/>
              </a:rPr>
              <a:t>만들며,  모바일 만으로 모든 정보탐색 및 거래, 서비스를 받을 수 있도록 모든 기간계 시스템과</a:t>
            </a:r>
            <a:r>
              <a:rPr dirty="0" sz="1200" spc="-80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통</a:t>
            </a:r>
            <a:endParaRPr sz="1200">
              <a:latin typeface="Malgun Gothic"/>
              <a:cs typeface="Malgun Gothic"/>
            </a:endParaRPr>
          </a:p>
          <a:p>
            <a:pPr marL="12700" marR="5080">
              <a:lnSpc>
                <a:spcPct val="150000"/>
              </a:lnSpc>
            </a:pPr>
            <a:r>
              <a:rPr dirty="0" sz="1200">
                <a:latin typeface="Malgun Gothic"/>
                <a:cs typeface="Malgun Gothic"/>
              </a:rPr>
              <a:t>합 연결시키고, 고객별로 개별화된 서비스 제공을 위하여 통합고객 </a:t>
            </a:r>
            <a:r>
              <a:rPr dirty="0" sz="1200" spc="-5">
                <a:latin typeface="Malgun Gothic"/>
                <a:cs typeface="Malgun Gothic"/>
              </a:rPr>
              <a:t>DB기반의 CRM </a:t>
            </a:r>
            <a:r>
              <a:rPr dirty="0" sz="1200">
                <a:latin typeface="Malgun Gothic"/>
                <a:cs typeface="Malgun Gothic"/>
              </a:rPr>
              <a:t>시스템  이 모바일 상의 컨텐츠를 기획통제 할 수 있도록</a:t>
            </a:r>
            <a:r>
              <a:rPr dirty="0" sz="1200" spc="-90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설계되었다.</a:t>
            </a:r>
            <a:endParaRPr sz="1200">
              <a:latin typeface="Malgun Gothic"/>
              <a:cs typeface="Malgun Gothic"/>
            </a:endParaRPr>
          </a:p>
          <a:p>
            <a:pPr marL="12700" marR="120650">
              <a:lnSpc>
                <a:spcPct val="150000"/>
              </a:lnSpc>
              <a:tabLst>
                <a:tab pos="1481455" algn="l"/>
              </a:tabLst>
            </a:pPr>
            <a:r>
              <a:rPr dirty="0" sz="1200">
                <a:latin typeface="Malgun Gothic"/>
                <a:cs typeface="Malgun Gothic"/>
              </a:rPr>
              <a:t>모바일 웹와 모바일 앱을 하나의 프로그램으로 함께 사용할 수 있도록 개발 하였으며,</a:t>
            </a:r>
            <a:r>
              <a:rPr dirty="0" sz="1200" spc="-75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웹  상의 컨텐츠는 홈페이지 컨텐츠와 동일하게 사용함으로써 </a:t>
            </a:r>
            <a:r>
              <a:rPr dirty="0" sz="1200" spc="-5">
                <a:latin typeface="Malgun Gothic"/>
                <a:cs typeface="Malgun Gothic"/>
              </a:rPr>
              <a:t>Brand </a:t>
            </a:r>
            <a:r>
              <a:rPr dirty="0" sz="1200">
                <a:latin typeface="Malgun Gothic"/>
                <a:cs typeface="Malgun Gothic"/>
              </a:rPr>
              <a:t>Single Image와 운영의  효율성을</a:t>
            </a:r>
            <a:r>
              <a:rPr dirty="0" sz="1200" spc="-10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기하였다.	CRM 시스템은 기업내 모든 고객데이터를 통합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관리함으로써</a:t>
            </a:r>
            <a:r>
              <a:rPr dirty="0" sz="1200" spc="-15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고객  </a:t>
            </a:r>
            <a:r>
              <a:rPr dirty="0" sz="1200" spc="-5">
                <a:latin typeface="Malgun Gothic"/>
                <a:cs typeface="Malgun Gothic"/>
              </a:rPr>
              <a:t>360도 </a:t>
            </a:r>
            <a:r>
              <a:rPr dirty="0" sz="1200">
                <a:latin typeface="Malgun Gothic"/>
                <a:cs typeface="Malgun Gothic"/>
              </a:rPr>
              <a:t>관점의 통찰력을 지원하고, 고객에게 발생한 이벤트에 기반한 </a:t>
            </a:r>
            <a:r>
              <a:rPr dirty="0" sz="1200" spc="-5">
                <a:latin typeface="Malgun Gothic"/>
                <a:cs typeface="Malgun Gothic"/>
              </a:rPr>
              <a:t>EBM </a:t>
            </a:r>
            <a:r>
              <a:rPr dirty="0" sz="1200">
                <a:latin typeface="Malgun Gothic"/>
                <a:cs typeface="Malgun Gothic"/>
              </a:rPr>
              <a:t>캠페인을 구현  </a:t>
            </a:r>
            <a:r>
              <a:rPr dirty="0" sz="1200" spc="-5">
                <a:latin typeface="Malgun Gothic"/>
                <a:cs typeface="Malgun Gothic"/>
              </a:rPr>
              <a:t>하였으며, </a:t>
            </a:r>
            <a:r>
              <a:rPr dirty="0" sz="1200">
                <a:latin typeface="Malgun Gothic"/>
                <a:cs typeface="Malgun Gothic"/>
              </a:rPr>
              <a:t>모든 마케팅에 대한 진척도와 결과를 추적하여 마케팅 지식을 높일 수 있도록  구현되었다.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96518" y="1302766"/>
            <a:ext cx="1113155" cy="2527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Malgun Gothic"/>
                <a:cs typeface="Malgun Gothic"/>
              </a:rPr>
              <a:t>기존</a:t>
            </a:r>
            <a:r>
              <a:rPr dirty="0" sz="1600" spc="-85">
                <a:latin typeface="Malgun Gothic"/>
                <a:cs typeface="Malgun Gothic"/>
              </a:rPr>
              <a:t> </a:t>
            </a:r>
            <a:r>
              <a:rPr dirty="0" sz="1600" spc="-5">
                <a:latin typeface="Malgun Gothic"/>
                <a:cs typeface="Malgun Gothic"/>
              </a:rPr>
              <a:t>시스템</a:t>
            </a:r>
            <a:endParaRPr sz="1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63" y="255905"/>
            <a:ext cx="2702560" cy="313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00"/>
                </a:solidFill>
                <a:latin typeface="Malgun Gothic"/>
                <a:cs typeface="Malgun Gothic"/>
              </a:rPr>
              <a:t>| </a:t>
            </a:r>
            <a:r>
              <a:rPr dirty="0" sz="2000">
                <a:solidFill>
                  <a:srgbClr val="FFFFFF"/>
                </a:solidFill>
                <a:latin typeface="Malgun Gothic"/>
                <a:cs typeface="Malgun Gothic"/>
              </a:rPr>
              <a:t>모바일 CRM</a:t>
            </a:r>
            <a:r>
              <a:rPr dirty="0" sz="2000" spc="-85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000" b="1">
                <a:solidFill>
                  <a:srgbClr val="FFFFFF"/>
                </a:solidFill>
                <a:latin typeface="Malgun Gothic"/>
                <a:cs typeface="Malgun Gothic"/>
              </a:rPr>
              <a:t>추진배경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19"/>
              </a:lnSpc>
            </a:pPr>
            <a:r>
              <a:rPr dirty="0"/>
              <a:t>Contact : </a:t>
            </a:r>
            <a:r>
              <a:rPr dirty="0" spc="-5">
                <a:hlinkClick r:id="rId2"/>
              </a:rPr>
              <a:t>CrmCem@naver.com</a:t>
            </a:r>
            <a:r>
              <a:rPr dirty="0" spc="220"/>
              <a:t> </a:t>
            </a:r>
            <a:r>
              <a:rPr dirty="0"/>
              <a:t>02)2655-9898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19"/>
              </a:lnSpc>
            </a:pPr>
            <a:r>
              <a:rPr dirty="0" spc="5"/>
              <a:t>C</a:t>
            </a:r>
            <a:r>
              <a:rPr dirty="0"/>
              <a:t>o</a:t>
            </a:r>
            <a:r>
              <a:rPr dirty="0" spc="-5"/>
              <a:t>p</a:t>
            </a:r>
            <a:r>
              <a:rPr dirty="0"/>
              <a:t>yr</a:t>
            </a:r>
            <a:r>
              <a:rPr dirty="0" spc="-10"/>
              <a:t>i</a:t>
            </a:r>
            <a:r>
              <a:rPr dirty="0" spc="-5"/>
              <a:t>g</a:t>
            </a:r>
            <a:r>
              <a:rPr dirty="0"/>
              <a:t>htⓒ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428748" y="1686179"/>
            <a:ext cx="4211320" cy="558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1200" spc="40">
                <a:latin typeface="Malgun Gothic"/>
                <a:cs typeface="Malgun Gothic"/>
              </a:rPr>
              <a:t>대명레저산업은 </a:t>
            </a:r>
            <a:r>
              <a:rPr dirty="0" sz="1200" spc="20">
                <a:latin typeface="Malgun Gothic"/>
                <a:cs typeface="Malgun Gothic"/>
              </a:rPr>
              <a:t>지난 </a:t>
            </a:r>
            <a:r>
              <a:rPr dirty="0" sz="1200" spc="10">
                <a:latin typeface="Malgun Gothic"/>
                <a:cs typeface="Malgun Gothic"/>
              </a:rPr>
              <a:t>3.1일 </a:t>
            </a:r>
            <a:r>
              <a:rPr dirty="0" sz="1200" spc="20" b="1" u="sng">
                <a:latin typeface="Malgun Gothic"/>
                <a:cs typeface="Malgun Gothic"/>
              </a:rPr>
              <a:t>업계 </a:t>
            </a:r>
            <a:r>
              <a:rPr dirty="0" sz="1200" spc="30" b="1" u="sng">
                <a:latin typeface="Malgun Gothic"/>
                <a:cs typeface="Malgun Gothic"/>
              </a:rPr>
              <a:t>최초로 </a:t>
            </a:r>
            <a:r>
              <a:rPr dirty="0" sz="1200" spc="20" b="1">
                <a:latin typeface="Malgun Gothic"/>
                <a:cs typeface="Malgun Gothic"/>
              </a:rPr>
              <a:t>레저 </a:t>
            </a:r>
            <a:r>
              <a:rPr dirty="0" sz="1200" spc="10" b="1">
                <a:latin typeface="Malgun Gothic"/>
                <a:cs typeface="Malgun Gothic"/>
              </a:rPr>
              <a:t>3.0</a:t>
            </a:r>
            <a:r>
              <a:rPr dirty="0" sz="1200" spc="10">
                <a:latin typeface="Malgun Gothic"/>
                <a:cs typeface="Malgun Gothic"/>
              </a:rPr>
              <a:t>을 </a:t>
            </a:r>
            <a:r>
              <a:rPr dirty="0" sz="1200" spc="45">
                <a:latin typeface="Malgun Gothic"/>
                <a:cs typeface="Malgun Gothic"/>
              </a:rPr>
              <a:t>위한  </a:t>
            </a:r>
            <a:r>
              <a:rPr dirty="0" sz="1200" spc="5">
                <a:latin typeface="Malgun Gothic"/>
                <a:cs typeface="Malgun Gothic"/>
              </a:rPr>
              <a:t>‘ </a:t>
            </a:r>
            <a:r>
              <a:rPr dirty="0" sz="1200" spc="5" b="1" u="sng">
                <a:latin typeface="Malgun Gothic"/>
                <a:cs typeface="Malgun Gothic"/>
              </a:rPr>
              <a:t>모바일 </a:t>
            </a:r>
            <a:r>
              <a:rPr dirty="0" sz="1200" b="1" u="sng">
                <a:latin typeface="Malgun Gothic"/>
                <a:cs typeface="Malgun Gothic"/>
              </a:rPr>
              <a:t>CRM시스템</a:t>
            </a:r>
            <a:r>
              <a:rPr dirty="0" sz="1200" b="1">
                <a:latin typeface="Malgun Gothic"/>
                <a:cs typeface="Malgun Gothic"/>
              </a:rPr>
              <a:t>’ </a:t>
            </a:r>
            <a:r>
              <a:rPr dirty="0" sz="1200" spc="5">
                <a:latin typeface="Malgun Gothic"/>
                <a:cs typeface="Malgun Gothic"/>
              </a:rPr>
              <a:t>구축을 완료하고 </a:t>
            </a:r>
            <a:r>
              <a:rPr dirty="0" sz="1200">
                <a:latin typeface="Malgun Gothic"/>
                <a:cs typeface="Malgun Gothic"/>
              </a:rPr>
              <a:t>‘ </a:t>
            </a:r>
            <a:r>
              <a:rPr dirty="0" sz="1200" spc="5" b="1" u="sng">
                <a:latin typeface="Malgun Gothic"/>
                <a:cs typeface="Malgun Gothic"/>
              </a:rPr>
              <a:t>스마트 레저 서비스</a:t>
            </a:r>
            <a:r>
              <a:rPr dirty="0" sz="1200" spc="5">
                <a:latin typeface="Malgun Gothic"/>
                <a:cs typeface="Malgun Gothic"/>
              </a:rPr>
              <a:t>’  </a:t>
            </a:r>
            <a:r>
              <a:rPr dirty="0" sz="1200">
                <a:latin typeface="Malgun Gothic"/>
                <a:cs typeface="Malgun Gothic"/>
              </a:rPr>
              <a:t>가동에</a:t>
            </a:r>
            <a:r>
              <a:rPr dirty="0" sz="1200" spc="-100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들어갔다.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28748" y="2417698"/>
            <a:ext cx="4231005" cy="741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1200">
                <a:latin typeface="Malgun Gothic"/>
                <a:cs typeface="Malgun Gothic"/>
              </a:rPr>
              <a:t>대 명 레 저 산 업 은</a:t>
            </a:r>
            <a:r>
              <a:rPr dirty="0" sz="1200" spc="75">
                <a:latin typeface="Malgun Gothic"/>
                <a:cs typeface="Malgun Gothic"/>
              </a:rPr>
              <a:t> </a:t>
            </a:r>
            <a:r>
              <a:rPr dirty="0" sz="1200" spc="80">
                <a:latin typeface="Malgun Gothic"/>
                <a:cs typeface="Malgun Gothic"/>
              </a:rPr>
              <a:t>국내 </a:t>
            </a:r>
            <a:r>
              <a:rPr dirty="0" sz="1200" spc="110">
                <a:latin typeface="Malgun Gothic"/>
                <a:cs typeface="Malgun Gothic"/>
              </a:rPr>
              <a:t>최고의 </a:t>
            </a:r>
            <a:r>
              <a:rPr dirty="0" sz="1200" spc="130">
                <a:latin typeface="Malgun Gothic"/>
                <a:cs typeface="Malgun Gothic"/>
              </a:rPr>
              <a:t>레저서비스 기업으로서  </a:t>
            </a:r>
            <a:r>
              <a:rPr dirty="0" sz="1200" spc="95">
                <a:latin typeface="Malgun Gothic"/>
                <a:cs typeface="Malgun Gothic"/>
              </a:rPr>
              <a:t>레저업계를 </a:t>
            </a:r>
            <a:r>
              <a:rPr dirty="0" sz="1200" spc="90">
                <a:latin typeface="Malgun Gothic"/>
                <a:cs typeface="Malgun Gothic"/>
              </a:rPr>
              <a:t>리딩하고 있으며, 고객에게 </a:t>
            </a:r>
            <a:r>
              <a:rPr dirty="0" sz="1200" spc="80">
                <a:latin typeface="Malgun Gothic"/>
                <a:cs typeface="Malgun Gothic"/>
              </a:rPr>
              <a:t>새로운 가치를  </a:t>
            </a:r>
            <a:r>
              <a:rPr dirty="0" sz="1200" spc="45">
                <a:latin typeface="Malgun Gothic"/>
                <a:cs typeface="Malgun Gothic"/>
              </a:rPr>
              <a:t>제공하기 </a:t>
            </a:r>
            <a:r>
              <a:rPr dirty="0" sz="1200" spc="30">
                <a:latin typeface="Malgun Gothic"/>
                <a:cs typeface="Malgun Gothic"/>
              </a:rPr>
              <a:t>위해 </a:t>
            </a:r>
            <a:r>
              <a:rPr dirty="0" sz="1200" spc="45">
                <a:latin typeface="Malgun Gothic"/>
                <a:cs typeface="Malgun Gothic"/>
              </a:rPr>
              <a:t>스마트한 레저서비스 </a:t>
            </a:r>
            <a:r>
              <a:rPr dirty="0" sz="1200" spc="40">
                <a:latin typeface="Malgun Gothic"/>
                <a:cs typeface="Malgun Gothic"/>
              </a:rPr>
              <a:t>경험을 목표로 </a:t>
            </a:r>
            <a:r>
              <a:rPr dirty="0" sz="1200" spc="70">
                <a:latin typeface="Malgun Gothic"/>
                <a:cs typeface="Malgun Gothic"/>
              </a:rPr>
              <a:t>하는  </a:t>
            </a:r>
            <a:r>
              <a:rPr dirty="0" sz="1200" spc="-5">
                <a:latin typeface="Malgun Gothic"/>
                <a:cs typeface="Malgun Gothic"/>
              </a:rPr>
              <a:t>‘레저 3.0 전략’을 </a:t>
            </a:r>
            <a:r>
              <a:rPr dirty="0" sz="1200">
                <a:latin typeface="Malgun Gothic"/>
                <a:cs typeface="Malgun Gothic"/>
              </a:rPr>
              <a:t>수립하여 추진하고</a:t>
            </a:r>
            <a:r>
              <a:rPr dirty="0" sz="1200" spc="-45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있다.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28748" y="5710173"/>
            <a:ext cx="4220845" cy="147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1200" spc="40">
                <a:latin typeface="Malgun Gothic"/>
                <a:cs typeface="Malgun Gothic"/>
              </a:rPr>
              <a:t>‘ </a:t>
            </a:r>
            <a:r>
              <a:rPr dirty="0" sz="1200" spc="20" b="1" u="sng">
                <a:latin typeface="Malgun Gothic"/>
                <a:cs typeface="Malgun Gothic"/>
              </a:rPr>
              <a:t>레저 </a:t>
            </a:r>
            <a:r>
              <a:rPr dirty="0" sz="1200" spc="-5" b="1" u="sng">
                <a:latin typeface="Malgun Gothic"/>
                <a:cs typeface="Malgun Gothic"/>
              </a:rPr>
              <a:t>3.0 </a:t>
            </a:r>
            <a:r>
              <a:rPr dirty="0" sz="1200" spc="35" b="1" u="sng">
                <a:latin typeface="Malgun Gothic"/>
                <a:cs typeface="Malgun Gothic"/>
              </a:rPr>
              <a:t>전략</a:t>
            </a:r>
            <a:r>
              <a:rPr dirty="0" sz="1200" spc="35">
                <a:latin typeface="Malgun Gothic"/>
                <a:cs typeface="Malgun Gothic"/>
              </a:rPr>
              <a:t>’이란? </a:t>
            </a:r>
            <a:r>
              <a:rPr dirty="0" sz="1200" spc="30">
                <a:latin typeface="Malgun Gothic"/>
                <a:cs typeface="Malgun Gothic"/>
              </a:rPr>
              <a:t>가족의 가치와 </a:t>
            </a:r>
            <a:r>
              <a:rPr dirty="0" sz="1200" spc="25">
                <a:latin typeface="Malgun Gothic"/>
                <a:cs typeface="Malgun Gothic"/>
              </a:rPr>
              <a:t>인간 </a:t>
            </a:r>
            <a:r>
              <a:rPr dirty="0" sz="1200" spc="20">
                <a:latin typeface="Malgun Gothic"/>
                <a:cs typeface="Malgun Gothic"/>
              </a:rPr>
              <a:t>삶의 </a:t>
            </a:r>
            <a:r>
              <a:rPr dirty="0" sz="1200">
                <a:latin typeface="Malgun Gothic"/>
                <a:cs typeface="Malgun Gothic"/>
              </a:rPr>
              <a:t>질 </a:t>
            </a:r>
            <a:r>
              <a:rPr dirty="0" sz="1200" spc="30">
                <a:latin typeface="Malgun Gothic"/>
                <a:cs typeface="Malgun Gothic"/>
              </a:rPr>
              <a:t>개선을  </a:t>
            </a:r>
            <a:r>
              <a:rPr dirty="0" sz="1200">
                <a:latin typeface="Malgun Gothic"/>
                <a:cs typeface="Malgun Gothic"/>
              </a:rPr>
              <a:t>위해 체험위주의 스마트한 새로운 레저서비스 제공을 목표로  </a:t>
            </a:r>
            <a:r>
              <a:rPr dirty="0" sz="1200" spc="50">
                <a:latin typeface="Malgun Gothic"/>
                <a:cs typeface="Malgun Gothic"/>
              </a:rPr>
              <a:t>최신의 </a:t>
            </a:r>
            <a:r>
              <a:rPr dirty="0" sz="1200" spc="40">
                <a:latin typeface="Malgun Gothic"/>
                <a:cs typeface="Malgun Gothic"/>
              </a:rPr>
              <a:t>ICT기술과 </a:t>
            </a:r>
            <a:r>
              <a:rPr dirty="0" sz="1200" spc="60">
                <a:latin typeface="Malgun Gothic"/>
                <a:cs typeface="Malgun Gothic"/>
              </a:rPr>
              <a:t>다양한 </a:t>
            </a:r>
            <a:r>
              <a:rPr dirty="0" sz="1200" spc="40">
                <a:latin typeface="Malgun Gothic"/>
                <a:cs typeface="Malgun Gothic"/>
              </a:rPr>
              <a:t>레저 </a:t>
            </a:r>
            <a:r>
              <a:rPr dirty="0" sz="1200" spc="60">
                <a:latin typeface="Malgun Gothic"/>
                <a:cs typeface="Malgun Gothic"/>
              </a:rPr>
              <a:t>프로그램 </a:t>
            </a:r>
            <a:r>
              <a:rPr dirty="0" sz="1200" spc="55">
                <a:latin typeface="Malgun Gothic"/>
                <a:cs typeface="Malgun Gothic"/>
              </a:rPr>
              <a:t>융합을 통하여  </a:t>
            </a:r>
            <a:r>
              <a:rPr dirty="0" sz="1200" spc="70">
                <a:latin typeface="Malgun Gothic"/>
                <a:cs typeface="Malgun Gothic"/>
              </a:rPr>
              <a:t>새로운 </a:t>
            </a:r>
            <a:r>
              <a:rPr dirty="0" sz="1200" spc="80">
                <a:latin typeface="Malgun Gothic"/>
                <a:cs typeface="Malgun Gothic"/>
              </a:rPr>
              <a:t>레저문화를 </a:t>
            </a:r>
            <a:r>
              <a:rPr dirty="0" sz="1200" spc="70">
                <a:latin typeface="Malgun Gothic"/>
                <a:cs typeface="Malgun Gothic"/>
              </a:rPr>
              <a:t>만들어 </a:t>
            </a:r>
            <a:r>
              <a:rPr dirty="0" sz="1200" spc="50">
                <a:latin typeface="Malgun Gothic"/>
                <a:cs typeface="Malgun Gothic"/>
              </a:rPr>
              <a:t>가는 </a:t>
            </a:r>
            <a:r>
              <a:rPr dirty="0" sz="1200" spc="70">
                <a:latin typeface="Malgun Gothic"/>
                <a:cs typeface="Malgun Gothic"/>
              </a:rPr>
              <a:t>최신의 디지털 마케팅  </a:t>
            </a:r>
            <a:r>
              <a:rPr dirty="0" sz="1200">
                <a:latin typeface="Malgun Gothic"/>
                <a:cs typeface="Malgun Gothic"/>
              </a:rPr>
              <a:t>전략이다. 이제 레저는 하루 이틀 리조트에서 자고 먹고 오는  </a:t>
            </a:r>
            <a:r>
              <a:rPr dirty="0" sz="1200" spc="15">
                <a:latin typeface="Malgun Gothic"/>
                <a:cs typeface="Malgun Gothic"/>
              </a:rPr>
              <a:t>것이 </a:t>
            </a:r>
            <a:r>
              <a:rPr dirty="0" sz="1200" spc="20">
                <a:latin typeface="Malgun Gothic"/>
                <a:cs typeface="Malgun Gothic"/>
              </a:rPr>
              <a:t>아니라, </a:t>
            </a:r>
            <a:r>
              <a:rPr dirty="0" sz="1200" spc="15">
                <a:latin typeface="Malgun Gothic"/>
                <a:cs typeface="Malgun Gothic"/>
              </a:rPr>
              <a:t>선호하는 </a:t>
            </a:r>
            <a:r>
              <a:rPr dirty="0" sz="1200" spc="20">
                <a:latin typeface="Malgun Gothic"/>
                <a:cs typeface="Malgun Gothic"/>
              </a:rPr>
              <a:t>지역에서 ‘특별한 </a:t>
            </a:r>
            <a:r>
              <a:rPr dirty="0" sz="1200" spc="25">
                <a:latin typeface="Malgun Gothic"/>
                <a:cs typeface="Malgun Gothic"/>
              </a:rPr>
              <a:t>일상’을 </a:t>
            </a:r>
            <a:r>
              <a:rPr dirty="0" sz="1200" spc="15">
                <a:latin typeface="Malgun Gothic"/>
                <a:cs typeface="Malgun Gothic"/>
              </a:rPr>
              <a:t>살아보고  </a:t>
            </a:r>
            <a:r>
              <a:rPr dirty="0" sz="1200" spc="10">
                <a:latin typeface="Malgun Gothic"/>
                <a:cs typeface="Malgun Gothic"/>
              </a:rPr>
              <a:t>체험하며 힐링하는 개념으로 새로운 레저 </a:t>
            </a:r>
            <a:r>
              <a:rPr dirty="0" sz="1200" spc="5">
                <a:latin typeface="Malgun Gothic"/>
                <a:cs typeface="Malgun Gothic"/>
              </a:rPr>
              <a:t>문화를 </a:t>
            </a:r>
            <a:r>
              <a:rPr dirty="0" sz="1200" spc="10">
                <a:latin typeface="Malgun Gothic"/>
                <a:cs typeface="Malgun Gothic"/>
              </a:rPr>
              <a:t>선도하고  </a:t>
            </a:r>
            <a:r>
              <a:rPr dirty="0" sz="1200">
                <a:latin typeface="Malgun Gothic"/>
                <a:cs typeface="Malgun Gothic"/>
              </a:rPr>
              <a:t>있다.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28748" y="7356093"/>
            <a:ext cx="4220845" cy="1290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 indent="53340">
              <a:lnSpc>
                <a:spcPct val="100000"/>
              </a:lnSpc>
            </a:pPr>
            <a:r>
              <a:rPr dirty="0" sz="1200" spc="70">
                <a:latin typeface="Malgun Gothic"/>
                <a:cs typeface="Malgun Gothic"/>
              </a:rPr>
              <a:t>금번에 개발된 모바일 </a:t>
            </a:r>
            <a:r>
              <a:rPr dirty="0" sz="1200" spc="-5">
                <a:latin typeface="Malgun Gothic"/>
                <a:cs typeface="Malgun Gothic"/>
              </a:rPr>
              <a:t>CRM </a:t>
            </a:r>
            <a:r>
              <a:rPr dirty="0" sz="1200" spc="75">
                <a:latin typeface="Malgun Gothic"/>
                <a:cs typeface="Malgun Gothic"/>
              </a:rPr>
              <a:t>시스템은 </a:t>
            </a:r>
            <a:r>
              <a:rPr dirty="0" sz="1200" spc="50">
                <a:latin typeface="Malgun Gothic"/>
                <a:cs typeface="Malgun Gothic"/>
              </a:rPr>
              <a:t>레저 </a:t>
            </a:r>
            <a:r>
              <a:rPr dirty="0" sz="1200" spc="-5">
                <a:latin typeface="Malgun Gothic"/>
                <a:cs typeface="Malgun Gothic"/>
              </a:rPr>
              <a:t>3.0 </a:t>
            </a:r>
            <a:r>
              <a:rPr dirty="0" sz="1200" spc="70">
                <a:latin typeface="Malgun Gothic"/>
                <a:cs typeface="Malgun Gothic"/>
              </a:rPr>
              <a:t>전략의  </a:t>
            </a:r>
            <a:r>
              <a:rPr dirty="0" sz="1200" spc="5">
                <a:latin typeface="Malgun Gothic"/>
                <a:cs typeface="Malgun Gothic"/>
              </a:rPr>
              <a:t>일환으로 </a:t>
            </a:r>
            <a:r>
              <a:rPr dirty="0" sz="1200" spc="10">
                <a:latin typeface="Malgun Gothic"/>
                <a:cs typeface="Malgun Gothic"/>
              </a:rPr>
              <a:t>구축되었으며, </a:t>
            </a:r>
            <a:r>
              <a:rPr dirty="0" sz="1200" spc="5">
                <a:latin typeface="Malgun Gothic"/>
                <a:cs typeface="Malgun Gothic"/>
              </a:rPr>
              <a:t>주요 </a:t>
            </a:r>
            <a:r>
              <a:rPr dirty="0" sz="1200" spc="10">
                <a:latin typeface="Malgun Gothic"/>
                <a:cs typeface="Malgun Gothic"/>
              </a:rPr>
              <a:t>특징은 </a:t>
            </a:r>
            <a:r>
              <a:rPr dirty="0" sz="1200" spc="5">
                <a:latin typeface="Malgun Gothic"/>
                <a:cs typeface="Malgun Gothic"/>
              </a:rPr>
              <a:t>1)업계 최초로 </a:t>
            </a:r>
            <a:r>
              <a:rPr dirty="0" sz="1200" spc="10" b="1">
                <a:latin typeface="Malgun Gothic"/>
                <a:cs typeface="Malgun Gothic"/>
              </a:rPr>
              <a:t>모바일  </a:t>
            </a:r>
            <a:r>
              <a:rPr dirty="0" sz="1200" spc="50" b="1">
                <a:latin typeface="Malgun Gothic"/>
                <a:cs typeface="Malgun Gothic"/>
              </a:rPr>
              <a:t>앱과 </a:t>
            </a:r>
            <a:r>
              <a:rPr dirty="0" sz="1200" b="1">
                <a:latin typeface="Malgun Gothic"/>
                <a:cs typeface="Malgun Gothic"/>
              </a:rPr>
              <a:t>CRM </a:t>
            </a:r>
            <a:r>
              <a:rPr dirty="0" sz="1200" spc="80" b="1">
                <a:latin typeface="Malgun Gothic"/>
                <a:cs typeface="Malgun Gothic"/>
              </a:rPr>
              <a:t>시스템을 </a:t>
            </a:r>
            <a:r>
              <a:rPr dirty="0" sz="1200" spc="70" b="1">
                <a:latin typeface="Malgun Gothic"/>
                <a:cs typeface="Malgun Gothic"/>
              </a:rPr>
              <a:t>융합</a:t>
            </a:r>
            <a:r>
              <a:rPr dirty="0" sz="1200" spc="70">
                <a:latin typeface="Malgun Gothic"/>
                <a:cs typeface="Malgun Gothic"/>
              </a:rPr>
              <a:t>한 </a:t>
            </a:r>
            <a:r>
              <a:rPr dirty="0" sz="1200" spc="50">
                <a:latin typeface="Malgun Gothic"/>
                <a:cs typeface="Malgun Gothic"/>
              </a:rPr>
              <a:t>최신 </a:t>
            </a:r>
            <a:r>
              <a:rPr dirty="0" sz="1200" spc="85">
                <a:latin typeface="Malgun Gothic"/>
                <a:cs typeface="Malgun Gothic"/>
              </a:rPr>
              <a:t>시스템으로 2)다양한  </a:t>
            </a:r>
            <a:r>
              <a:rPr dirty="0" sz="1200" spc="50" b="1">
                <a:latin typeface="Malgun Gothic"/>
                <a:cs typeface="Malgun Gothic"/>
              </a:rPr>
              <a:t>모바일 기술을 </a:t>
            </a:r>
            <a:r>
              <a:rPr dirty="0" sz="1200" spc="65" b="1">
                <a:latin typeface="Malgun Gothic"/>
                <a:cs typeface="Malgun Gothic"/>
              </a:rPr>
              <a:t>레저서비스에 </a:t>
            </a:r>
            <a:r>
              <a:rPr dirty="0" sz="1200" spc="60" b="1">
                <a:latin typeface="Malgun Gothic"/>
                <a:cs typeface="Malgun Gothic"/>
              </a:rPr>
              <a:t>접목</a:t>
            </a:r>
            <a:r>
              <a:rPr dirty="0" sz="1200" spc="60">
                <a:latin typeface="Malgun Gothic"/>
                <a:cs typeface="Malgun Gothic"/>
              </a:rPr>
              <a:t>하여 </a:t>
            </a:r>
            <a:r>
              <a:rPr dirty="0" sz="1200" spc="50">
                <a:latin typeface="Malgun Gothic"/>
                <a:cs typeface="Malgun Gothic"/>
              </a:rPr>
              <a:t>고객이 </a:t>
            </a:r>
            <a:r>
              <a:rPr dirty="0" sz="1200" spc="80">
                <a:latin typeface="Malgun Gothic"/>
                <a:cs typeface="Malgun Gothic"/>
              </a:rPr>
              <a:t>스마트한  </a:t>
            </a:r>
            <a:r>
              <a:rPr dirty="0" sz="1200" spc="105">
                <a:latin typeface="Malgun Gothic"/>
                <a:cs typeface="Malgun Gothic"/>
              </a:rPr>
              <a:t>레저서비 </a:t>
            </a:r>
            <a:r>
              <a:rPr dirty="0" sz="1200" spc="70">
                <a:latin typeface="Malgun Gothic"/>
                <a:cs typeface="Malgun Gothic"/>
              </a:rPr>
              <a:t>스를 경험 </a:t>
            </a:r>
            <a:r>
              <a:rPr dirty="0" sz="1200">
                <a:latin typeface="Malgun Gothic"/>
                <a:cs typeface="Malgun Gothic"/>
              </a:rPr>
              <a:t>할 수 </a:t>
            </a:r>
            <a:r>
              <a:rPr dirty="0" sz="1200" spc="70">
                <a:latin typeface="Malgun Gothic"/>
                <a:cs typeface="Malgun Gothic"/>
              </a:rPr>
              <a:t>있게 </a:t>
            </a:r>
            <a:r>
              <a:rPr dirty="0" sz="1200" spc="90">
                <a:latin typeface="Malgun Gothic"/>
                <a:cs typeface="Malgun Gothic"/>
              </a:rPr>
              <a:t>하였으 </a:t>
            </a:r>
            <a:r>
              <a:rPr dirty="0" sz="1200">
                <a:latin typeface="Malgun Gothic"/>
                <a:cs typeface="Malgun Gothic"/>
              </a:rPr>
              <a:t>며 </a:t>
            </a:r>
            <a:r>
              <a:rPr dirty="0" sz="1200" spc="-5">
                <a:latin typeface="Malgun Gothic"/>
                <a:cs typeface="Malgun Gothic"/>
              </a:rPr>
              <a:t>3)</a:t>
            </a:r>
            <a:r>
              <a:rPr dirty="0" sz="1200" spc="-5" b="1">
                <a:latin typeface="Malgun Gothic"/>
                <a:cs typeface="Malgun Gothic"/>
              </a:rPr>
              <a:t>Big </a:t>
            </a:r>
            <a:r>
              <a:rPr dirty="0" sz="1200" spc="25" b="1">
                <a:latin typeface="Malgun Gothic"/>
                <a:cs typeface="Malgun Gothic"/>
              </a:rPr>
              <a:t>Data와  </a:t>
            </a:r>
            <a:r>
              <a:rPr dirty="0" sz="1200" spc="-5" b="1">
                <a:latin typeface="Malgun Gothic"/>
                <a:cs typeface="Malgun Gothic"/>
              </a:rPr>
              <a:t>CRM시스템</a:t>
            </a:r>
            <a:r>
              <a:rPr dirty="0" sz="1200" spc="-5">
                <a:latin typeface="Malgun Gothic"/>
                <a:cs typeface="Malgun Gothic"/>
              </a:rPr>
              <a:t>을 </a:t>
            </a:r>
            <a:r>
              <a:rPr dirty="0" sz="1200">
                <a:latin typeface="Malgun Gothic"/>
                <a:cs typeface="Malgun Gothic"/>
              </a:rPr>
              <a:t>통한 과학적인 디지털 마케팅 활동을 지원하게  된</a:t>
            </a:r>
            <a:r>
              <a:rPr dirty="0" sz="1200" spc="-90">
                <a:latin typeface="Malgun Gothic"/>
                <a:cs typeface="Malgun Gothic"/>
              </a:rPr>
              <a:t> </a:t>
            </a:r>
            <a:r>
              <a:rPr dirty="0" sz="1200" spc="-5">
                <a:latin typeface="Malgun Gothic"/>
                <a:cs typeface="Malgun Gothic"/>
              </a:rPr>
              <a:t>것이다.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4563" y="1736217"/>
            <a:ext cx="2000885" cy="163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업계최초 모바일 CRM</a:t>
            </a:r>
            <a:r>
              <a:rPr dirty="0" sz="1000" spc="-60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시스템구축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368" y="773430"/>
            <a:ext cx="2753995" cy="133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404040"/>
                </a:solidFill>
                <a:latin typeface="Malgun Gothic"/>
                <a:cs typeface="Malgun Gothic"/>
              </a:rPr>
              <a:t>4차 산업혁명을 준비하는 </a:t>
            </a:r>
            <a:r>
              <a:rPr dirty="0" sz="800" spc="-5">
                <a:solidFill>
                  <a:srgbClr val="404040"/>
                </a:solidFill>
                <a:latin typeface="Malgun Gothic"/>
                <a:cs typeface="Malgun Gothic"/>
              </a:rPr>
              <a:t>News </a:t>
            </a:r>
            <a:r>
              <a:rPr dirty="0" sz="800">
                <a:solidFill>
                  <a:srgbClr val="404040"/>
                </a:solidFill>
                <a:latin typeface="Malgun Gothic"/>
                <a:cs typeface="Malgun Gothic"/>
              </a:rPr>
              <a:t>Letter  </a:t>
            </a:r>
            <a:r>
              <a:rPr dirty="0" sz="800" spc="-5">
                <a:solidFill>
                  <a:srgbClr val="404040"/>
                </a:solidFill>
                <a:latin typeface="Gulim"/>
                <a:cs typeface="Gulim"/>
              </a:rPr>
              <a:t>제42호 </a:t>
            </a:r>
            <a:r>
              <a:rPr dirty="0" sz="800" spc="-10">
                <a:solidFill>
                  <a:srgbClr val="404040"/>
                </a:solidFill>
                <a:latin typeface="Gulim"/>
                <a:cs typeface="Gulim"/>
              </a:rPr>
              <a:t>2017.03.</a:t>
            </a:r>
            <a:r>
              <a:rPr dirty="0" sz="800">
                <a:solidFill>
                  <a:srgbClr val="404040"/>
                </a:solidFill>
                <a:latin typeface="Gulim"/>
                <a:cs typeface="Gulim"/>
              </a:rPr>
              <a:t> </a:t>
            </a:r>
            <a:r>
              <a:rPr dirty="0" sz="800" spc="-10">
                <a:solidFill>
                  <a:srgbClr val="404040"/>
                </a:solidFill>
                <a:latin typeface="Gulim"/>
                <a:cs typeface="Gulim"/>
              </a:rPr>
              <a:t>01</a:t>
            </a:r>
            <a:endParaRPr sz="800">
              <a:latin typeface="Gulim"/>
              <a:cs typeface="Gulim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347722" y="3404996"/>
          <a:ext cx="4361815" cy="19615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138"/>
                <a:gridCol w="1104138"/>
                <a:gridCol w="1104011"/>
                <a:gridCol w="1297813"/>
              </a:tblGrid>
              <a:tr h="2796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000" spc="-5">
                          <a:latin typeface="Malgun Gothic"/>
                          <a:cs typeface="Malgun Gothic"/>
                        </a:rPr>
                        <a:t>구</a:t>
                      </a:r>
                      <a:r>
                        <a:rPr dirty="0" sz="1000" spc="-10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5">
                          <a:latin typeface="Malgun Gothic"/>
                          <a:cs typeface="Malgun Gothic"/>
                        </a:rPr>
                        <a:t>분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000" spc="-5">
                          <a:latin typeface="Malgun Gothic"/>
                          <a:cs typeface="Malgun Gothic"/>
                        </a:rPr>
                        <a:t>레저</a:t>
                      </a:r>
                      <a:r>
                        <a:rPr dirty="0" sz="1000" spc="-8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5">
                          <a:latin typeface="Malgun Gothic"/>
                          <a:cs typeface="Malgun Gothic"/>
                        </a:rPr>
                        <a:t>1.0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317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000" spc="-5">
                          <a:latin typeface="Malgun Gothic"/>
                          <a:cs typeface="Malgun Gothic"/>
                        </a:rPr>
                        <a:t>레저</a:t>
                      </a:r>
                      <a:r>
                        <a:rPr dirty="0" sz="10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5">
                          <a:latin typeface="Malgun Gothic"/>
                          <a:cs typeface="Malgun Gothic"/>
                        </a:rPr>
                        <a:t>2.0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000" spc="-5" b="1">
                          <a:latin typeface="Malgun Gothic"/>
                          <a:cs typeface="Malgun Gothic"/>
                        </a:rPr>
                        <a:t>레저</a:t>
                      </a:r>
                      <a:r>
                        <a:rPr dirty="0" sz="1000" spc="-8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5" b="1">
                          <a:latin typeface="Malgun Gothic"/>
                          <a:cs typeface="Malgun Gothic"/>
                        </a:rPr>
                        <a:t>3.0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</a:tr>
              <a:tr h="2796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000" spc="-5">
                          <a:latin typeface="Malgun Gothic"/>
                          <a:cs typeface="Malgun Gothic"/>
                        </a:rPr>
                        <a:t>마케팅</a:t>
                      </a:r>
                      <a:r>
                        <a:rPr dirty="0" sz="10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5">
                          <a:latin typeface="Malgun Gothic"/>
                          <a:cs typeface="Malgun Gothic"/>
                        </a:rPr>
                        <a:t>초점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000" spc="-5">
                          <a:latin typeface="Malgun Gothic"/>
                          <a:cs typeface="Malgun Gothic"/>
                        </a:rPr>
                        <a:t>콘도회원권</a:t>
                      </a:r>
                      <a:r>
                        <a:rPr dirty="0" sz="1000" spc="-7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5">
                          <a:latin typeface="Malgun Gothic"/>
                          <a:cs typeface="Malgun Gothic"/>
                        </a:rPr>
                        <a:t>중심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493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000" spc="-5">
                          <a:latin typeface="Malgun Gothic"/>
                          <a:cs typeface="Malgun Gothic"/>
                        </a:rPr>
                        <a:t>레저서비스</a:t>
                      </a:r>
                      <a:r>
                        <a:rPr dirty="0" sz="1000" spc="-7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5">
                          <a:latin typeface="Malgun Gothic"/>
                          <a:cs typeface="Malgun Gothic"/>
                        </a:rPr>
                        <a:t>중심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000" spc="-5" b="1">
                          <a:latin typeface="Malgun Gothic"/>
                          <a:cs typeface="Malgun Gothic"/>
                        </a:rPr>
                        <a:t>고객경험</a:t>
                      </a:r>
                      <a:r>
                        <a:rPr dirty="0" sz="1000" spc="-9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5" b="1">
                          <a:latin typeface="Malgun Gothic"/>
                          <a:cs typeface="Malgun Gothic"/>
                        </a:rPr>
                        <a:t>중심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96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000" spc="-5">
                          <a:latin typeface="Malgun Gothic"/>
                          <a:cs typeface="Malgun Gothic"/>
                        </a:rPr>
                        <a:t>마케팅</a:t>
                      </a:r>
                      <a:r>
                        <a:rPr dirty="0" sz="10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5">
                          <a:latin typeface="Malgun Gothic"/>
                          <a:cs typeface="Malgun Gothic"/>
                        </a:rPr>
                        <a:t>목표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000" spc="-5">
                          <a:latin typeface="Malgun Gothic"/>
                          <a:cs typeface="Malgun Gothic"/>
                        </a:rPr>
                        <a:t>매</a:t>
                      </a:r>
                      <a:r>
                        <a:rPr dirty="0" sz="1000" spc="-10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5">
                          <a:latin typeface="Malgun Gothic"/>
                          <a:cs typeface="Malgun Gothic"/>
                        </a:rPr>
                        <a:t>출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209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000" spc="-5">
                          <a:latin typeface="Malgun Gothic"/>
                          <a:cs typeface="Malgun Gothic"/>
                        </a:rPr>
                        <a:t>고객</a:t>
                      </a:r>
                      <a:r>
                        <a:rPr dirty="0" sz="1000" spc="-9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5">
                          <a:latin typeface="Malgun Gothic"/>
                          <a:cs typeface="Malgun Gothic"/>
                        </a:rPr>
                        <a:t>만족도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000" spc="-5" b="1">
                          <a:latin typeface="Malgun Gothic"/>
                          <a:cs typeface="Malgun Gothic"/>
                        </a:rPr>
                        <a:t>삶의 질</a:t>
                      </a:r>
                      <a:r>
                        <a:rPr dirty="0" sz="1000" spc="-9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5" b="1">
                          <a:latin typeface="Malgun Gothic"/>
                          <a:cs typeface="Malgun Gothic"/>
                        </a:rPr>
                        <a:t>개선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95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000" spc="-5">
                          <a:latin typeface="Malgun Gothic"/>
                          <a:cs typeface="Malgun Gothic"/>
                        </a:rPr>
                        <a:t>타</a:t>
                      </a:r>
                      <a:r>
                        <a:rPr dirty="0" sz="1000" spc="-10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5">
                          <a:latin typeface="Malgun Gothic"/>
                          <a:cs typeface="Malgun Gothic"/>
                        </a:rPr>
                        <a:t>깃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000" spc="-5">
                          <a:latin typeface="Malgun Gothic"/>
                          <a:cs typeface="Malgun Gothic"/>
                        </a:rPr>
                        <a:t>불특정다수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9842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000">
                          <a:latin typeface="Malgun Gothic"/>
                          <a:cs typeface="Malgun Gothic"/>
                        </a:rPr>
                        <a:t>고객세그먼트별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000" spc="-5" b="1">
                          <a:latin typeface="Malgun Gothic"/>
                          <a:cs typeface="Malgun Gothic"/>
                        </a:rPr>
                        <a:t>1 to</a:t>
                      </a:r>
                      <a:r>
                        <a:rPr dirty="0" sz="1000" spc="-8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5" b="1">
                          <a:latin typeface="Malgun Gothic"/>
                          <a:cs typeface="Malgun Gothic"/>
                        </a:rPr>
                        <a:t>1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96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000" spc="-5">
                          <a:latin typeface="Malgun Gothic"/>
                          <a:cs typeface="Malgun Gothic"/>
                        </a:rPr>
                        <a:t>상</a:t>
                      </a:r>
                      <a:r>
                        <a:rPr dirty="0" sz="1000" spc="-10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5">
                          <a:latin typeface="Malgun Gothic"/>
                          <a:cs typeface="Malgun Gothic"/>
                        </a:rPr>
                        <a:t>품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000" spc="-5">
                          <a:latin typeface="Malgun Gothic"/>
                          <a:cs typeface="Malgun Gothic"/>
                        </a:rPr>
                        <a:t>회원권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209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000" spc="-5">
                          <a:latin typeface="Malgun Gothic"/>
                          <a:cs typeface="Malgun Gothic"/>
                        </a:rPr>
                        <a:t>객실</a:t>
                      </a:r>
                      <a:r>
                        <a:rPr dirty="0" sz="1000" spc="-9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5">
                          <a:latin typeface="Malgun Gothic"/>
                          <a:cs typeface="Malgun Gothic"/>
                        </a:rPr>
                        <a:t>서비스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000" spc="-5" b="1">
                          <a:latin typeface="Malgun Gothic"/>
                          <a:cs typeface="Malgun Gothic"/>
                        </a:rPr>
                        <a:t>레저</a:t>
                      </a:r>
                      <a:r>
                        <a:rPr dirty="0" sz="1000" spc="-9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5" b="1">
                          <a:latin typeface="Malgun Gothic"/>
                          <a:cs typeface="Malgun Gothic"/>
                        </a:rPr>
                        <a:t>프로그램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96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000" spc="-5">
                          <a:latin typeface="Malgun Gothic"/>
                          <a:cs typeface="Malgun Gothic"/>
                        </a:rPr>
                        <a:t>채</a:t>
                      </a:r>
                      <a:r>
                        <a:rPr dirty="0" sz="1000" spc="-10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5">
                          <a:latin typeface="Malgun Gothic"/>
                          <a:cs typeface="Malgun Gothic"/>
                        </a:rPr>
                        <a:t>널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000" spc="-5">
                          <a:latin typeface="Malgun Gothic"/>
                          <a:cs typeface="Malgun Gothic"/>
                        </a:rPr>
                        <a:t>오프라인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000" spc="-5">
                          <a:latin typeface="Malgun Gothic"/>
                          <a:cs typeface="Malgun Gothic"/>
                        </a:rPr>
                        <a:t>인터넷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000" spc="-5" b="1">
                          <a:latin typeface="Malgun Gothic"/>
                          <a:cs typeface="Malgun Gothic"/>
                        </a:rPr>
                        <a:t>모바일,</a:t>
                      </a:r>
                      <a:r>
                        <a:rPr dirty="0" sz="1000" spc="-8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5" b="1">
                          <a:latin typeface="Malgun Gothic"/>
                          <a:cs typeface="Malgun Gothic"/>
                        </a:rPr>
                        <a:t>SNS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9653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000" spc="-5">
                          <a:latin typeface="Malgun Gothic"/>
                          <a:cs typeface="Malgun Gothic"/>
                        </a:rPr>
                        <a:t>공유가치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000" spc="-5">
                          <a:latin typeface="Malgun Gothic"/>
                          <a:cs typeface="Malgun Gothic"/>
                        </a:rPr>
                        <a:t>콘도</a:t>
                      </a:r>
                      <a:r>
                        <a:rPr dirty="0" sz="1000" spc="-9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5">
                          <a:latin typeface="Malgun Gothic"/>
                          <a:cs typeface="Malgun Gothic"/>
                        </a:rPr>
                        <a:t>분양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06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000" spc="-5">
                          <a:latin typeface="Malgun Gothic"/>
                          <a:cs typeface="Malgun Gothic"/>
                        </a:rPr>
                        <a:t>대고객</a:t>
                      </a:r>
                      <a:r>
                        <a:rPr dirty="0" sz="1000" spc="-8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000" spc="-5">
                          <a:latin typeface="Malgun Gothic"/>
                          <a:cs typeface="Malgun Gothic"/>
                        </a:rPr>
                        <a:t>서비스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000" spc="-5" b="1">
                          <a:latin typeface="Malgun Gothic"/>
                          <a:cs typeface="Malgun Gothic"/>
                        </a:rPr>
                        <a:t>참여,개방,공유,협력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B="0" marT="0">
                    <a:lnL w="3555">
                      <a:solidFill>
                        <a:srgbClr val="000000"/>
                      </a:solidFill>
                      <a:prstDash val="solid"/>
                    </a:lnL>
                    <a:lnR w="3555">
                      <a:solidFill>
                        <a:srgbClr val="000000"/>
                      </a:solidFill>
                      <a:prstDash val="solid"/>
                    </a:lnR>
                    <a:lnT w="3555">
                      <a:solidFill>
                        <a:srgbClr val="000000"/>
                      </a:solidFill>
                      <a:prstDash val="solid"/>
                    </a:lnT>
                    <a:lnB w="355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215290" y="2455544"/>
            <a:ext cx="2049145" cy="315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515" marR="5080" indent="-44450">
              <a:lnSpc>
                <a:spcPct val="100000"/>
              </a:lnSpc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업계최초 레저3.0 전략을 추진하고,  스마트한 디지털 레저서비스</a:t>
            </a:r>
            <a:r>
              <a:rPr dirty="0" sz="1000" spc="-3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목표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5290" y="5769102"/>
            <a:ext cx="2070735" cy="315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515" marR="5080" indent="-44450">
              <a:lnSpc>
                <a:spcPct val="100000"/>
              </a:lnSpc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가족의 가치와 인간 삶의 질 개선을  위해 새로운 레저문화</a:t>
            </a:r>
            <a:r>
              <a:rPr dirty="0" sz="1000" spc="-4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리딩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5290" y="7375906"/>
            <a:ext cx="1862455" cy="467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515" marR="40005" indent="-44450">
              <a:lnSpc>
                <a:spcPct val="100000"/>
              </a:lnSpc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Digital Transformation 을 위해  CRM 전략을</a:t>
            </a:r>
            <a:r>
              <a:rPr dirty="0" sz="1000" spc="-6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수립하고,</a:t>
            </a:r>
            <a:endParaRPr sz="1000">
              <a:latin typeface="Malgun Gothic"/>
              <a:cs typeface="Malgun Gothic"/>
            </a:endParaRPr>
          </a:p>
          <a:p>
            <a:pPr marL="56515">
              <a:lnSpc>
                <a:spcPct val="100000"/>
              </a:lnSpc>
            </a:pP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1단계 모바일 CRM 시스템</a:t>
            </a:r>
            <a:r>
              <a:rPr dirty="0" sz="1000" spc="-4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구축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5290" y="8145881"/>
            <a:ext cx="1680845" cy="163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대명레저 </a:t>
            </a:r>
            <a:r>
              <a:rPr dirty="0" sz="1000" spc="-10">
                <a:solidFill>
                  <a:srgbClr val="00AFEF"/>
                </a:solidFill>
                <a:latin typeface="Malgun Gothic"/>
                <a:cs typeface="Malgun Gothic"/>
              </a:rPr>
              <a:t>Branded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App</a:t>
            </a:r>
            <a:r>
              <a:rPr dirty="0" sz="1000" spc="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개발</a:t>
            </a:r>
            <a:endParaRPr sz="1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63" y="255905"/>
            <a:ext cx="1807845" cy="313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00"/>
                </a:solidFill>
                <a:latin typeface="Malgun Gothic"/>
                <a:cs typeface="Malgun Gothic"/>
              </a:rPr>
              <a:t>| </a:t>
            </a:r>
            <a:r>
              <a:rPr dirty="0" sz="2000">
                <a:solidFill>
                  <a:srgbClr val="FFFFFF"/>
                </a:solidFill>
                <a:latin typeface="Malgun Gothic"/>
                <a:cs typeface="Malgun Gothic"/>
              </a:rPr>
              <a:t>주요</a:t>
            </a:r>
            <a:r>
              <a:rPr dirty="0" sz="2000" spc="-10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000" b="1">
                <a:solidFill>
                  <a:srgbClr val="FFFFFF"/>
                </a:solidFill>
                <a:latin typeface="Malgun Gothic"/>
                <a:cs typeface="Malgun Gothic"/>
              </a:rPr>
              <a:t>개발내용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19"/>
              </a:lnSpc>
            </a:pPr>
            <a:r>
              <a:rPr dirty="0"/>
              <a:t>Contact : </a:t>
            </a:r>
            <a:r>
              <a:rPr dirty="0" spc="-5">
                <a:hlinkClick r:id="rId2"/>
              </a:rPr>
              <a:t>CrmCem@naver.com</a:t>
            </a:r>
            <a:r>
              <a:rPr dirty="0" spc="220"/>
              <a:t> </a:t>
            </a:r>
            <a:r>
              <a:rPr dirty="0"/>
              <a:t>02)2655-9898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19"/>
              </a:lnSpc>
            </a:pPr>
            <a:r>
              <a:rPr dirty="0" spc="5"/>
              <a:t>C</a:t>
            </a:r>
            <a:r>
              <a:rPr dirty="0"/>
              <a:t>o</a:t>
            </a:r>
            <a:r>
              <a:rPr dirty="0" spc="-5"/>
              <a:t>p</a:t>
            </a:r>
            <a:r>
              <a:rPr dirty="0"/>
              <a:t>yr</a:t>
            </a:r>
            <a:r>
              <a:rPr dirty="0" spc="-10"/>
              <a:t>i</a:t>
            </a:r>
            <a:r>
              <a:rPr dirty="0" spc="-5"/>
              <a:t>g</a:t>
            </a:r>
            <a:r>
              <a:rPr dirty="0"/>
              <a:t>htⓒ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355850" y="1446276"/>
            <a:ext cx="3098800" cy="193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Malgun Gothic"/>
                <a:cs typeface="Malgun Gothic"/>
              </a:rPr>
              <a:t>모바일 </a:t>
            </a:r>
            <a:r>
              <a:rPr dirty="0" sz="1200" spc="-5">
                <a:latin typeface="Malgun Gothic"/>
                <a:cs typeface="Malgun Gothic"/>
              </a:rPr>
              <a:t>CRM </a:t>
            </a:r>
            <a:r>
              <a:rPr dirty="0" sz="1200">
                <a:latin typeface="Malgun Gothic"/>
                <a:cs typeface="Malgun Gothic"/>
              </a:rPr>
              <a:t>시스템의 주요 기능을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살펴보면,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55850" y="1812035"/>
            <a:ext cx="4304030" cy="741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1200">
                <a:latin typeface="Malgun Gothic"/>
                <a:cs typeface="Malgun Gothic"/>
              </a:rPr>
              <a:t>기존 플라스틱 카드를 </a:t>
            </a:r>
            <a:r>
              <a:rPr dirty="0" sz="1200" b="1">
                <a:latin typeface="Malgun Gothic"/>
                <a:cs typeface="Malgun Gothic"/>
              </a:rPr>
              <a:t>모바일 회원카드</a:t>
            </a:r>
            <a:r>
              <a:rPr dirty="0" sz="1200">
                <a:latin typeface="Malgun Gothic"/>
                <a:cs typeface="Malgun Gothic"/>
              </a:rPr>
              <a:t>로 대체하고, 모든 지류  </a:t>
            </a:r>
            <a:r>
              <a:rPr dirty="0" sz="1200" spc="120">
                <a:latin typeface="Malgun Gothic"/>
                <a:cs typeface="Malgun Gothic"/>
              </a:rPr>
              <a:t>쿠폰을 </a:t>
            </a:r>
            <a:r>
              <a:rPr dirty="0" sz="1200" spc="120" b="1">
                <a:latin typeface="Malgun Gothic"/>
                <a:cs typeface="Malgun Gothic"/>
              </a:rPr>
              <a:t>모바일 </a:t>
            </a:r>
            <a:r>
              <a:rPr dirty="0" sz="1200" spc="90" b="1">
                <a:latin typeface="Malgun Gothic"/>
                <a:cs typeface="Malgun Gothic"/>
              </a:rPr>
              <a:t>쿠폰 </a:t>
            </a:r>
            <a:r>
              <a:rPr dirty="0" sz="1200" spc="90">
                <a:latin typeface="Malgun Gothic"/>
                <a:cs typeface="Malgun Gothic"/>
              </a:rPr>
              <a:t>으로 </a:t>
            </a:r>
            <a:r>
              <a:rPr dirty="0" sz="1200">
                <a:latin typeface="Malgun Gothic"/>
                <a:cs typeface="Malgun Gothic"/>
              </a:rPr>
              <a:t>대 체 하 였 으 며</a:t>
            </a:r>
            <a:r>
              <a:rPr dirty="0" sz="1200" spc="-315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, </a:t>
            </a:r>
            <a:r>
              <a:rPr dirty="0" sz="1200" spc="150">
                <a:latin typeface="Malgun Gothic"/>
                <a:cs typeface="Malgun Gothic"/>
              </a:rPr>
              <a:t>모바일만으로  </a:t>
            </a:r>
            <a:r>
              <a:rPr dirty="0" sz="1200" spc="45">
                <a:latin typeface="Malgun Gothic"/>
                <a:cs typeface="Malgun Gothic"/>
              </a:rPr>
              <a:t>객실예약 </a:t>
            </a:r>
            <a:r>
              <a:rPr dirty="0" sz="1200" spc="50">
                <a:latin typeface="Malgun Gothic"/>
                <a:cs typeface="Malgun Gothic"/>
              </a:rPr>
              <a:t>셔틀버스예약 </a:t>
            </a:r>
            <a:r>
              <a:rPr dirty="0" sz="1200">
                <a:latin typeface="Malgun Gothic"/>
                <a:cs typeface="Malgun Gothic"/>
              </a:rPr>
              <a:t>등 </a:t>
            </a:r>
            <a:r>
              <a:rPr dirty="0" sz="1200" spc="30">
                <a:latin typeface="Malgun Gothic"/>
                <a:cs typeface="Malgun Gothic"/>
              </a:rPr>
              <a:t>모든 </a:t>
            </a:r>
            <a:r>
              <a:rPr dirty="0" sz="1200" spc="40">
                <a:latin typeface="Malgun Gothic"/>
                <a:cs typeface="Malgun Gothic"/>
              </a:rPr>
              <a:t>거래를 완료할 </a:t>
            </a:r>
            <a:r>
              <a:rPr dirty="0" sz="1200">
                <a:latin typeface="Malgun Gothic"/>
                <a:cs typeface="Malgun Gothic"/>
              </a:rPr>
              <a:t>수 </a:t>
            </a:r>
            <a:r>
              <a:rPr dirty="0" sz="1200" spc="60">
                <a:latin typeface="Malgun Gothic"/>
                <a:cs typeface="Malgun Gothic"/>
              </a:rPr>
              <a:t>있도록  </a:t>
            </a:r>
            <a:r>
              <a:rPr dirty="0" sz="1200" spc="-5" b="1">
                <a:latin typeface="Malgun Gothic"/>
                <a:cs typeface="Malgun Gothic"/>
              </a:rPr>
              <a:t>Mobile Only</a:t>
            </a:r>
            <a:r>
              <a:rPr dirty="0" sz="1200" spc="-5">
                <a:latin typeface="Malgun Gothic"/>
                <a:cs typeface="Malgun Gothic"/>
              </a:rPr>
              <a:t>를</a:t>
            </a:r>
            <a:r>
              <a:rPr dirty="0" sz="1200" spc="-85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구현하였다.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55850" y="2726690"/>
            <a:ext cx="4295140" cy="1290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1200" b="1">
                <a:latin typeface="Malgun Gothic"/>
                <a:cs typeface="Malgun Gothic"/>
              </a:rPr>
              <a:t>위치기반 서비스</a:t>
            </a:r>
            <a:r>
              <a:rPr dirty="0" sz="1200">
                <a:latin typeface="Malgun Gothic"/>
                <a:cs typeface="Malgun Gothic"/>
              </a:rPr>
              <a:t>를 </a:t>
            </a:r>
            <a:r>
              <a:rPr dirty="0" sz="1200" spc="5">
                <a:latin typeface="Malgun Gothic"/>
                <a:cs typeface="Malgun Gothic"/>
              </a:rPr>
              <a:t>통해 </a:t>
            </a:r>
            <a:r>
              <a:rPr dirty="0" sz="1200">
                <a:latin typeface="Malgun Gothic"/>
                <a:cs typeface="Malgun Gothic"/>
              </a:rPr>
              <a:t>리조트내 특정 장소에서 안내정보나  </a:t>
            </a:r>
            <a:r>
              <a:rPr dirty="0" sz="1200" spc="60">
                <a:latin typeface="Malgun Gothic"/>
                <a:cs typeface="Malgun Gothic"/>
              </a:rPr>
              <a:t>유용한 쿠폰을 </a:t>
            </a:r>
            <a:r>
              <a:rPr dirty="0" sz="1200" spc="45">
                <a:latin typeface="Malgun Gothic"/>
                <a:cs typeface="Malgun Gothic"/>
              </a:rPr>
              <a:t>받을 </a:t>
            </a:r>
            <a:r>
              <a:rPr dirty="0" sz="1200">
                <a:latin typeface="Malgun Gothic"/>
                <a:cs typeface="Malgun Gothic"/>
              </a:rPr>
              <a:t>수 </a:t>
            </a:r>
            <a:r>
              <a:rPr dirty="0" sz="1200" spc="70">
                <a:latin typeface="Malgun Gothic"/>
                <a:cs typeface="Malgun Gothic"/>
              </a:rPr>
              <a:t>있으며, 대기열이 발생하는 </a:t>
            </a:r>
            <a:r>
              <a:rPr dirty="0" sz="1200" spc="95">
                <a:latin typeface="Malgun Gothic"/>
                <a:cs typeface="Malgun Gothic"/>
              </a:rPr>
              <a:t>곳에  </a:t>
            </a:r>
            <a:r>
              <a:rPr dirty="0" sz="1200" spc="60" b="1">
                <a:latin typeface="Malgun Gothic"/>
                <a:cs typeface="Malgun Gothic"/>
              </a:rPr>
              <a:t>스마트 </a:t>
            </a:r>
            <a:r>
              <a:rPr dirty="0" sz="1200" spc="70" b="1">
                <a:latin typeface="Malgun Gothic"/>
                <a:cs typeface="Malgun Gothic"/>
              </a:rPr>
              <a:t>대기표</a:t>
            </a:r>
            <a:r>
              <a:rPr dirty="0" sz="1200" spc="70">
                <a:latin typeface="Malgun Gothic"/>
                <a:cs typeface="Malgun Gothic"/>
              </a:rPr>
              <a:t>를 </a:t>
            </a:r>
            <a:r>
              <a:rPr dirty="0" sz="1200" spc="75">
                <a:latin typeface="Malgun Gothic"/>
                <a:cs typeface="Malgun Gothic"/>
              </a:rPr>
              <a:t>발송하며, </a:t>
            </a:r>
            <a:r>
              <a:rPr dirty="0" sz="1200" spc="70">
                <a:latin typeface="Malgun Gothic"/>
                <a:cs typeface="Malgun Gothic"/>
              </a:rPr>
              <a:t>객실에서 </a:t>
            </a:r>
            <a:r>
              <a:rPr dirty="0" sz="1200" spc="70" b="1">
                <a:latin typeface="Malgun Gothic"/>
                <a:cs typeface="Malgun Gothic"/>
              </a:rPr>
              <a:t>모바일로 서비스</a:t>
            </a:r>
            <a:r>
              <a:rPr dirty="0" sz="1200" spc="70">
                <a:latin typeface="Malgun Gothic"/>
                <a:cs typeface="Malgun Gothic"/>
              </a:rPr>
              <a:t>를  </a:t>
            </a:r>
            <a:r>
              <a:rPr dirty="0" sz="1200" spc="5">
                <a:latin typeface="Malgun Gothic"/>
                <a:cs typeface="Malgun Gothic"/>
              </a:rPr>
              <a:t>요청하거나 </a:t>
            </a:r>
            <a:r>
              <a:rPr dirty="0" sz="1200" spc="5" b="1">
                <a:latin typeface="Malgun Gothic"/>
                <a:cs typeface="Malgun Gothic"/>
              </a:rPr>
              <a:t>배달몰</a:t>
            </a:r>
            <a:r>
              <a:rPr dirty="0" sz="1200" spc="5">
                <a:latin typeface="Malgun Gothic"/>
                <a:cs typeface="Malgun Gothic"/>
              </a:rPr>
              <a:t>을 이용할 </a:t>
            </a:r>
            <a:r>
              <a:rPr dirty="0" sz="1200">
                <a:latin typeface="Malgun Gothic"/>
                <a:cs typeface="Malgun Gothic"/>
              </a:rPr>
              <a:t>수 </a:t>
            </a:r>
            <a:r>
              <a:rPr dirty="0" sz="1200" spc="5">
                <a:latin typeface="Malgun Gothic"/>
                <a:cs typeface="Malgun Gothic"/>
              </a:rPr>
              <a:t>있게 되었다. 특히 </a:t>
            </a:r>
            <a:r>
              <a:rPr dirty="0" sz="1200" spc="10">
                <a:latin typeface="Malgun Gothic"/>
                <a:cs typeface="Malgun Gothic"/>
              </a:rPr>
              <a:t>리조트내  </a:t>
            </a:r>
            <a:r>
              <a:rPr dirty="0" sz="1200" spc="75">
                <a:latin typeface="Malgun Gothic"/>
                <a:cs typeface="Malgun Gothic"/>
              </a:rPr>
              <a:t>재미있는 </a:t>
            </a:r>
            <a:r>
              <a:rPr dirty="0" sz="1200" spc="85">
                <a:latin typeface="Malgun Gothic"/>
                <a:cs typeface="Malgun Gothic"/>
              </a:rPr>
              <a:t>레저프로그램 </a:t>
            </a:r>
            <a:r>
              <a:rPr dirty="0" sz="1200" spc="70">
                <a:latin typeface="Malgun Gothic"/>
                <a:cs typeface="Malgun Gothic"/>
              </a:rPr>
              <a:t>활동을 </a:t>
            </a:r>
            <a:r>
              <a:rPr dirty="0" sz="1200" spc="75">
                <a:latin typeface="Malgun Gothic"/>
                <a:cs typeface="Malgun Gothic"/>
              </a:rPr>
              <a:t>유도하기 </a:t>
            </a:r>
            <a:r>
              <a:rPr dirty="0" sz="1200" spc="50">
                <a:latin typeface="Malgun Gothic"/>
                <a:cs typeface="Malgun Gothic"/>
              </a:rPr>
              <a:t>위해 </a:t>
            </a:r>
            <a:r>
              <a:rPr dirty="0" sz="1200" spc="75" b="1">
                <a:latin typeface="Malgun Gothic"/>
                <a:cs typeface="Malgun Gothic"/>
              </a:rPr>
              <a:t>미션카드  </a:t>
            </a:r>
            <a:r>
              <a:rPr dirty="0" sz="1200" spc="25" b="1">
                <a:latin typeface="Malgun Gothic"/>
                <a:cs typeface="Malgun Gothic"/>
              </a:rPr>
              <a:t>서비스</a:t>
            </a:r>
            <a:r>
              <a:rPr dirty="0" sz="1200" spc="25">
                <a:latin typeface="Malgun Gothic"/>
                <a:cs typeface="Malgun Gothic"/>
              </a:rPr>
              <a:t>를 운영하여 </a:t>
            </a:r>
            <a:r>
              <a:rPr dirty="0" sz="1200" spc="20">
                <a:latin typeface="Malgun Gothic"/>
                <a:cs typeface="Malgun Gothic"/>
              </a:rPr>
              <a:t>사전에 제시한 </a:t>
            </a:r>
            <a:r>
              <a:rPr dirty="0" sz="1200" spc="30">
                <a:latin typeface="Malgun Gothic"/>
                <a:cs typeface="Malgun Gothic"/>
              </a:rPr>
              <a:t>미션을 </a:t>
            </a:r>
            <a:r>
              <a:rPr dirty="0" sz="1200" spc="25">
                <a:latin typeface="Malgun Gothic"/>
                <a:cs typeface="Malgun Gothic"/>
              </a:rPr>
              <a:t>완수하면 </a:t>
            </a:r>
            <a:r>
              <a:rPr dirty="0" sz="1200" spc="35">
                <a:latin typeface="Malgun Gothic"/>
                <a:cs typeface="Malgun Gothic"/>
              </a:rPr>
              <a:t>보상해  </a:t>
            </a:r>
            <a:r>
              <a:rPr dirty="0" sz="1200">
                <a:latin typeface="Malgun Gothic"/>
                <a:cs typeface="Malgun Gothic"/>
              </a:rPr>
              <a:t>주는 업계최초 스마트 레저 서비스도 선을</a:t>
            </a:r>
            <a:r>
              <a:rPr dirty="0" sz="1200" spc="-80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보였다.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55850" y="4189729"/>
            <a:ext cx="4295140" cy="9251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1200" spc="70">
                <a:latin typeface="Malgun Gothic"/>
                <a:cs typeface="Malgun Gothic"/>
              </a:rPr>
              <a:t>이로써 </a:t>
            </a:r>
            <a:r>
              <a:rPr dirty="0" sz="1200" spc="90">
                <a:latin typeface="Malgun Gothic"/>
                <a:cs typeface="Malgun Gothic"/>
              </a:rPr>
              <a:t>대명레저산업은 </a:t>
            </a:r>
            <a:r>
              <a:rPr dirty="0" sz="1200" spc="75">
                <a:latin typeface="Malgun Gothic"/>
                <a:cs typeface="Malgun Gothic"/>
              </a:rPr>
              <a:t>리조트를 이용하는 </a:t>
            </a:r>
            <a:r>
              <a:rPr dirty="0" sz="1200" spc="50" b="1">
                <a:latin typeface="Malgun Gothic"/>
                <a:cs typeface="Malgun Gothic"/>
              </a:rPr>
              <a:t>신규 </a:t>
            </a:r>
            <a:r>
              <a:rPr dirty="0" sz="1200" spc="70" b="1">
                <a:latin typeface="Malgun Gothic"/>
                <a:cs typeface="Malgun Gothic"/>
              </a:rPr>
              <a:t>회원을  </a:t>
            </a:r>
            <a:r>
              <a:rPr dirty="0" sz="1200" b="1">
                <a:latin typeface="Malgun Gothic"/>
                <a:cs typeface="Malgun Gothic"/>
              </a:rPr>
              <a:t>확보</a:t>
            </a:r>
            <a:r>
              <a:rPr dirty="0" sz="1200">
                <a:latin typeface="Malgun Gothic"/>
                <a:cs typeface="Malgun Gothic"/>
              </a:rPr>
              <a:t>하고, 리조트내 </a:t>
            </a:r>
            <a:r>
              <a:rPr dirty="0" sz="1200" spc="5" b="1">
                <a:latin typeface="Malgun Gothic"/>
                <a:cs typeface="Malgun Gothic"/>
              </a:rPr>
              <a:t>체류 </a:t>
            </a:r>
            <a:r>
              <a:rPr dirty="0" sz="1200" b="1">
                <a:latin typeface="Malgun Gothic"/>
                <a:cs typeface="Malgun Gothic"/>
              </a:rPr>
              <a:t>고객을 </a:t>
            </a:r>
            <a:r>
              <a:rPr dirty="0" sz="1200" spc="-5" b="1">
                <a:latin typeface="Malgun Gothic"/>
                <a:cs typeface="Malgun Gothic"/>
              </a:rPr>
              <a:t>식별</a:t>
            </a:r>
            <a:r>
              <a:rPr dirty="0" sz="1200" spc="-5">
                <a:latin typeface="Malgun Gothic"/>
                <a:cs typeface="Malgun Gothic"/>
              </a:rPr>
              <a:t>할 </a:t>
            </a:r>
            <a:r>
              <a:rPr dirty="0" sz="1200">
                <a:latin typeface="Malgun Gothic"/>
                <a:cs typeface="Malgun Gothic"/>
              </a:rPr>
              <a:t>수 있게 되어, 리조트  내 </a:t>
            </a:r>
            <a:r>
              <a:rPr dirty="0" sz="1200" spc="-5">
                <a:latin typeface="Malgun Gothic"/>
                <a:cs typeface="Malgun Gothic"/>
              </a:rPr>
              <a:t>회원과 리조트 </a:t>
            </a:r>
            <a:r>
              <a:rPr dirty="0" sz="1200">
                <a:latin typeface="Malgun Gothic"/>
                <a:cs typeface="Malgun Gothic"/>
              </a:rPr>
              <a:t>외 </a:t>
            </a:r>
            <a:r>
              <a:rPr dirty="0" sz="1200" spc="-5">
                <a:latin typeface="Malgun Gothic"/>
                <a:cs typeface="Malgun Gothic"/>
              </a:rPr>
              <a:t>회원에 대하여 </a:t>
            </a:r>
            <a:r>
              <a:rPr dirty="0" sz="1200" b="1">
                <a:latin typeface="Malgun Gothic"/>
                <a:cs typeface="Malgun Gothic"/>
              </a:rPr>
              <a:t>차별화된 </a:t>
            </a:r>
            <a:r>
              <a:rPr dirty="0" sz="1200" spc="-5" b="1">
                <a:latin typeface="Malgun Gothic"/>
                <a:cs typeface="Malgun Gothic"/>
              </a:rPr>
              <a:t>마케팅</a:t>
            </a:r>
            <a:r>
              <a:rPr dirty="0" sz="1200" spc="-5">
                <a:latin typeface="Malgun Gothic"/>
                <a:cs typeface="Malgun Gothic"/>
              </a:rPr>
              <a:t>을 전개할  </a:t>
            </a:r>
            <a:r>
              <a:rPr dirty="0" sz="1200">
                <a:latin typeface="Malgun Gothic"/>
                <a:cs typeface="Malgun Gothic"/>
              </a:rPr>
              <a:t>수 </a:t>
            </a:r>
            <a:r>
              <a:rPr dirty="0" sz="1200" spc="30">
                <a:latin typeface="Malgun Gothic"/>
                <a:cs typeface="Malgun Gothic"/>
              </a:rPr>
              <a:t>있으며, 모바일을 </a:t>
            </a:r>
            <a:r>
              <a:rPr dirty="0" sz="1200" spc="20">
                <a:latin typeface="Malgun Gothic"/>
                <a:cs typeface="Malgun Gothic"/>
              </a:rPr>
              <a:t>통해 </a:t>
            </a:r>
            <a:r>
              <a:rPr dirty="0" sz="1200" spc="30">
                <a:latin typeface="Malgun Gothic"/>
                <a:cs typeface="Malgun Gothic"/>
              </a:rPr>
              <a:t>리조트에 </a:t>
            </a:r>
            <a:r>
              <a:rPr dirty="0" sz="1200" spc="25">
                <a:latin typeface="Malgun Gothic"/>
                <a:cs typeface="Malgun Gothic"/>
              </a:rPr>
              <a:t>방문을 </a:t>
            </a:r>
            <a:r>
              <a:rPr dirty="0" sz="1200" spc="30">
                <a:latin typeface="Malgun Gothic"/>
                <a:cs typeface="Malgun Gothic"/>
              </a:rPr>
              <a:t>유도하는 </a:t>
            </a:r>
            <a:r>
              <a:rPr dirty="0" sz="1200" b="1">
                <a:latin typeface="Malgun Gothic"/>
                <a:cs typeface="Malgun Gothic"/>
              </a:rPr>
              <a:t>O2O  전략</a:t>
            </a:r>
            <a:r>
              <a:rPr dirty="0" sz="1200">
                <a:latin typeface="Malgun Gothic"/>
                <a:cs typeface="Malgun Gothic"/>
              </a:rPr>
              <a:t>을 실현할 수 있는 기반을</a:t>
            </a:r>
            <a:r>
              <a:rPr dirty="0" sz="1200" spc="-90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마련하였다.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850" y="5470271"/>
            <a:ext cx="4284980" cy="1290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1200">
                <a:latin typeface="Malgun Gothic"/>
                <a:cs typeface="Malgun Gothic"/>
              </a:rPr>
              <a:t>통합 </a:t>
            </a:r>
            <a:r>
              <a:rPr dirty="0" sz="1200" spc="-5">
                <a:latin typeface="Malgun Gothic"/>
                <a:cs typeface="Malgun Gothic"/>
              </a:rPr>
              <a:t>고객DB를 </a:t>
            </a:r>
            <a:r>
              <a:rPr dirty="0" sz="1200">
                <a:latin typeface="Malgun Gothic"/>
                <a:cs typeface="Malgun Gothic"/>
              </a:rPr>
              <a:t>구축하여 전사에 분산되어 있는 정형/비정형의  </a:t>
            </a:r>
            <a:r>
              <a:rPr dirty="0" sz="1200" spc="-5">
                <a:latin typeface="Malgun Gothic"/>
                <a:cs typeface="Malgun Gothic"/>
              </a:rPr>
              <a:t>Big Data </a:t>
            </a:r>
            <a:r>
              <a:rPr dirty="0" sz="1200">
                <a:latin typeface="Malgun Gothic"/>
                <a:cs typeface="Malgun Gothic"/>
              </a:rPr>
              <a:t>수집을 톻해 </a:t>
            </a:r>
            <a:r>
              <a:rPr dirty="0" sz="1200" b="1">
                <a:latin typeface="Malgun Gothic"/>
                <a:cs typeface="Malgun Gothic"/>
              </a:rPr>
              <a:t>고객 360도 관점 통찰력</a:t>
            </a:r>
            <a:r>
              <a:rPr dirty="0" sz="1200">
                <a:latin typeface="Malgun Gothic"/>
                <a:cs typeface="Malgun Gothic"/>
              </a:rPr>
              <a:t>을 높일 수 있게  </a:t>
            </a:r>
            <a:r>
              <a:rPr dirty="0" sz="1200" spc="5">
                <a:latin typeface="Malgun Gothic"/>
                <a:cs typeface="Malgun Gothic"/>
              </a:rPr>
              <a:t>되었고, 고객 </a:t>
            </a:r>
            <a:r>
              <a:rPr dirty="0" sz="1200" spc="5" b="1">
                <a:latin typeface="Malgun Gothic"/>
                <a:cs typeface="Malgun Gothic"/>
              </a:rPr>
              <a:t>이벤트에 기반한 마케팅 자동화</a:t>
            </a:r>
            <a:r>
              <a:rPr dirty="0" sz="1200" spc="5">
                <a:latin typeface="Malgun Gothic"/>
                <a:cs typeface="Malgun Gothic"/>
              </a:rPr>
              <a:t>를 통해 </a:t>
            </a:r>
            <a:r>
              <a:rPr dirty="0" sz="1200" spc="10">
                <a:latin typeface="Malgun Gothic"/>
                <a:cs typeface="Malgun Gothic"/>
              </a:rPr>
              <a:t>마케팅  </a:t>
            </a:r>
            <a:r>
              <a:rPr dirty="0" sz="1200" spc="30">
                <a:latin typeface="Malgun Gothic"/>
                <a:cs typeface="Malgun Gothic"/>
              </a:rPr>
              <a:t>효과성과 효율성을 </a:t>
            </a:r>
            <a:r>
              <a:rPr dirty="0" sz="1200" spc="20">
                <a:latin typeface="Malgun Gothic"/>
                <a:cs typeface="Malgun Gothic"/>
              </a:rPr>
              <a:t>높일 </a:t>
            </a:r>
            <a:r>
              <a:rPr dirty="0" sz="1200">
                <a:latin typeface="Malgun Gothic"/>
                <a:cs typeface="Malgun Gothic"/>
              </a:rPr>
              <a:t>수 </a:t>
            </a:r>
            <a:r>
              <a:rPr dirty="0" sz="1200" spc="20">
                <a:latin typeface="Malgun Gothic"/>
                <a:cs typeface="Malgun Gothic"/>
              </a:rPr>
              <a:t>있게 </a:t>
            </a:r>
            <a:r>
              <a:rPr dirty="0" sz="1200" spc="30">
                <a:latin typeface="Malgun Gothic"/>
                <a:cs typeface="Malgun Gothic"/>
              </a:rPr>
              <a:t>되었다. </a:t>
            </a:r>
            <a:r>
              <a:rPr dirty="0" sz="1200" spc="20">
                <a:latin typeface="Malgun Gothic"/>
                <a:cs typeface="Malgun Gothic"/>
              </a:rPr>
              <a:t>또한 </a:t>
            </a:r>
            <a:r>
              <a:rPr dirty="0" sz="1200" spc="40" b="1">
                <a:latin typeface="Malgun Gothic"/>
                <a:cs typeface="Malgun Gothic"/>
              </a:rPr>
              <a:t>설문조사</a:t>
            </a:r>
            <a:r>
              <a:rPr dirty="0" sz="1200" spc="40">
                <a:latin typeface="Malgun Gothic"/>
                <a:cs typeface="Malgun Gothic"/>
              </a:rPr>
              <a:t>와  </a:t>
            </a:r>
            <a:r>
              <a:rPr dirty="0" sz="1200" spc="10" b="1">
                <a:latin typeface="Malgun Gothic"/>
                <a:cs typeface="Malgun Gothic"/>
              </a:rPr>
              <a:t>고객 </a:t>
            </a:r>
            <a:r>
              <a:rPr dirty="0" sz="1200" spc="15" b="1">
                <a:latin typeface="Malgun Gothic"/>
                <a:cs typeface="Malgun Gothic"/>
              </a:rPr>
              <a:t>여정관리</a:t>
            </a:r>
            <a:r>
              <a:rPr dirty="0" sz="1200" spc="15">
                <a:latin typeface="Malgun Gothic"/>
                <a:cs typeface="Malgun Gothic"/>
              </a:rPr>
              <a:t>를 통해 마케팅 기회를 탐색하고, </a:t>
            </a:r>
            <a:r>
              <a:rPr dirty="0" sz="1200" spc="15" b="1">
                <a:latin typeface="Malgun Gothic"/>
                <a:cs typeface="Malgun Gothic"/>
              </a:rPr>
              <a:t>고객중심의  </a:t>
            </a:r>
            <a:r>
              <a:rPr dirty="0" sz="1200" b="1">
                <a:latin typeface="Malgun Gothic"/>
                <a:cs typeface="Malgun Gothic"/>
              </a:rPr>
              <a:t>대시보드 </a:t>
            </a:r>
            <a:r>
              <a:rPr dirty="0" sz="1200">
                <a:latin typeface="Malgun Gothic"/>
                <a:cs typeface="Malgun Gothic"/>
              </a:rPr>
              <a:t>관리를 통해 마케팅 성과를 관리할 수 있는 체제를  </a:t>
            </a:r>
            <a:r>
              <a:rPr dirty="0" sz="1200" spc="-5">
                <a:latin typeface="Malgun Gothic"/>
                <a:cs typeface="Malgun Gothic"/>
              </a:rPr>
              <a:t>구축하였다.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850" y="6933565"/>
            <a:ext cx="4295140" cy="1107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1200" spc="45">
                <a:latin typeface="Malgun Gothic"/>
                <a:cs typeface="Malgun Gothic"/>
              </a:rPr>
              <a:t>앞으로의 </a:t>
            </a:r>
            <a:r>
              <a:rPr dirty="0" sz="1200" spc="30">
                <a:latin typeface="Malgun Gothic"/>
                <a:cs typeface="Malgun Gothic"/>
              </a:rPr>
              <a:t>계획은 </a:t>
            </a:r>
            <a:r>
              <a:rPr dirty="0" sz="1200" spc="20">
                <a:latin typeface="Malgun Gothic"/>
                <a:cs typeface="Malgun Gothic"/>
              </a:rPr>
              <a:t>이번 </a:t>
            </a:r>
            <a:r>
              <a:rPr dirty="0" sz="1200" spc="40">
                <a:latin typeface="Malgun Gothic"/>
                <a:cs typeface="Malgun Gothic"/>
              </a:rPr>
              <a:t>모바일 </a:t>
            </a:r>
            <a:r>
              <a:rPr dirty="0" sz="1200" spc="-5">
                <a:latin typeface="Malgun Gothic"/>
                <a:cs typeface="Malgun Gothic"/>
              </a:rPr>
              <a:t>CRM </a:t>
            </a:r>
            <a:r>
              <a:rPr dirty="0" sz="1200" spc="40">
                <a:latin typeface="Malgun Gothic"/>
                <a:cs typeface="Malgun Gothic"/>
              </a:rPr>
              <a:t>시스템 구축을 </a:t>
            </a:r>
            <a:r>
              <a:rPr dirty="0" sz="1200" spc="60">
                <a:latin typeface="Malgun Gothic"/>
                <a:cs typeface="Malgun Gothic"/>
              </a:rPr>
              <a:t>계기로  </a:t>
            </a:r>
            <a:r>
              <a:rPr dirty="0" sz="1200" spc="15">
                <a:latin typeface="Malgun Gothic"/>
                <a:cs typeface="Malgun Gothic"/>
              </a:rPr>
              <a:t>4차산업 </a:t>
            </a:r>
            <a:r>
              <a:rPr dirty="0" sz="1200" spc="10">
                <a:latin typeface="Malgun Gothic"/>
                <a:cs typeface="Malgun Gothic"/>
              </a:rPr>
              <a:t>혁명 </a:t>
            </a:r>
            <a:r>
              <a:rPr dirty="0" sz="1200" spc="15">
                <a:latin typeface="Malgun Gothic"/>
                <a:cs typeface="Malgun Gothic"/>
              </a:rPr>
              <a:t>시대를 준비한다는 계획이다. 4차산업 </a:t>
            </a:r>
            <a:r>
              <a:rPr dirty="0" sz="1200" spc="20">
                <a:latin typeface="Malgun Gothic"/>
                <a:cs typeface="Malgun Gothic"/>
              </a:rPr>
              <a:t>혁명은  </a:t>
            </a:r>
            <a:r>
              <a:rPr dirty="0" sz="1200" spc="15">
                <a:latin typeface="Malgun Gothic"/>
                <a:cs typeface="Malgun Gothic"/>
              </a:rPr>
              <a:t>모든 것이 </a:t>
            </a:r>
            <a:r>
              <a:rPr dirty="0" sz="1200" spc="20">
                <a:latin typeface="Malgun Gothic"/>
                <a:cs typeface="Malgun Gothic"/>
              </a:rPr>
              <a:t>연결되고, 융합하며, 지능화 </a:t>
            </a:r>
            <a:r>
              <a:rPr dirty="0" sz="1200" spc="10">
                <a:latin typeface="Malgun Gothic"/>
                <a:cs typeface="Malgun Gothic"/>
              </a:rPr>
              <a:t>하는 </a:t>
            </a:r>
            <a:r>
              <a:rPr dirty="0" sz="1200" spc="20">
                <a:latin typeface="Malgun Gothic"/>
                <a:cs typeface="Malgun Gothic"/>
              </a:rPr>
              <a:t>사회를 </a:t>
            </a:r>
            <a:r>
              <a:rPr dirty="0" sz="1200" spc="15">
                <a:latin typeface="Malgun Gothic"/>
                <a:cs typeface="Malgun Gothic"/>
              </a:rPr>
              <a:t>말한다.  </a:t>
            </a:r>
            <a:r>
              <a:rPr dirty="0" sz="1200" spc="70">
                <a:latin typeface="Malgun Gothic"/>
                <a:cs typeface="Malgun Gothic"/>
              </a:rPr>
              <a:t>모바일, </a:t>
            </a:r>
            <a:r>
              <a:rPr dirty="0" sz="1200" spc="-25">
                <a:latin typeface="Malgun Gothic"/>
                <a:cs typeface="Malgun Gothic"/>
              </a:rPr>
              <a:t>IoT, </a:t>
            </a:r>
            <a:r>
              <a:rPr dirty="0" sz="1200">
                <a:latin typeface="Malgun Gothic"/>
                <a:cs typeface="Malgun Gothic"/>
              </a:rPr>
              <a:t>Big Data, </a:t>
            </a:r>
            <a:r>
              <a:rPr dirty="0" sz="1200" spc="75">
                <a:latin typeface="Malgun Gothic"/>
                <a:cs typeface="Malgun Gothic"/>
              </a:rPr>
              <a:t>인공지능, </a:t>
            </a:r>
            <a:r>
              <a:rPr dirty="0" sz="1200" spc="60">
                <a:latin typeface="Malgun Gothic"/>
                <a:cs typeface="Malgun Gothic"/>
              </a:rPr>
              <a:t>로봇, </a:t>
            </a:r>
            <a:r>
              <a:rPr dirty="0" sz="1200">
                <a:latin typeface="Malgun Gothic"/>
                <a:cs typeface="Malgun Gothic"/>
              </a:rPr>
              <a:t>VR 등 </a:t>
            </a:r>
            <a:r>
              <a:rPr dirty="0" sz="1200" spc="95">
                <a:latin typeface="Malgun Gothic"/>
                <a:cs typeface="Malgun Gothic"/>
              </a:rPr>
              <a:t>최신기술을  </a:t>
            </a:r>
            <a:r>
              <a:rPr dirty="0" sz="1200" spc="45">
                <a:latin typeface="Malgun Gothic"/>
                <a:cs typeface="Malgun Gothic"/>
              </a:rPr>
              <a:t>활용하여 </a:t>
            </a:r>
            <a:r>
              <a:rPr dirty="0" sz="1200" spc="40">
                <a:latin typeface="Malgun Gothic"/>
                <a:cs typeface="Malgun Gothic"/>
              </a:rPr>
              <a:t>4차산업 </a:t>
            </a:r>
            <a:r>
              <a:rPr dirty="0" sz="1200" spc="30">
                <a:latin typeface="Malgun Gothic"/>
                <a:cs typeface="Malgun Gothic"/>
              </a:rPr>
              <a:t>시대에 맞는 </a:t>
            </a:r>
            <a:r>
              <a:rPr dirty="0" sz="1200" spc="40">
                <a:latin typeface="Malgun Gothic"/>
                <a:cs typeface="Malgun Gothic"/>
              </a:rPr>
              <a:t>새로운 디지털 </a:t>
            </a:r>
            <a:r>
              <a:rPr dirty="0" sz="1200" spc="60">
                <a:latin typeface="Malgun Gothic"/>
                <a:cs typeface="Malgun Gothic"/>
              </a:rPr>
              <a:t>레저문화를  </a:t>
            </a:r>
            <a:r>
              <a:rPr dirty="0" sz="1200">
                <a:latin typeface="Malgun Gothic"/>
                <a:cs typeface="Malgun Gothic"/>
              </a:rPr>
              <a:t>창조해 나갈</a:t>
            </a:r>
            <a:r>
              <a:rPr dirty="0" sz="1200" spc="-95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계획이다.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3014" y="1854834"/>
            <a:ext cx="1173480" cy="621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모바일 멤버쉽</a:t>
            </a:r>
            <a:r>
              <a:rPr dirty="0" sz="1000" spc="-7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카드</a:t>
            </a:r>
            <a:endParaRPr sz="1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모바일</a:t>
            </a:r>
            <a:r>
              <a:rPr dirty="0" sz="1000" spc="-90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쿠폰</a:t>
            </a:r>
            <a:endParaRPr sz="1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1:1 스페셜</a:t>
            </a:r>
            <a:r>
              <a:rPr dirty="0" sz="1000" spc="-70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오퍼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368" y="773430"/>
            <a:ext cx="2753995" cy="133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404040"/>
                </a:solidFill>
                <a:latin typeface="Malgun Gothic"/>
                <a:cs typeface="Malgun Gothic"/>
              </a:rPr>
              <a:t>4차 산업혁명을 준비하는 </a:t>
            </a:r>
            <a:r>
              <a:rPr dirty="0" sz="800" spc="-5">
                <a:solidFill>
                  <a:srgbClr val="404040"/>
                </a:solidFill>
                <a:latin typeface="Malgun Gothic"/>
                <a:cs typeface="Malgun Gothic"/>
              </a:rPr>
              <a:t>News </a:t>
            </a:r>
            <a:r>
              <a:rPr dirty="0" sz="800">
                <a:solidFill>
                  <a:srgbClr val="404040"/>
                </a:solidFill>
                <a:latin typeface="Malgun Gothic"/>
                <a:cs typeface="Malgun Gothic"/>
              </a:rPr>
              <a:t>Letter  </a:t>
            </a:r>
            <a:r>
              <a:rPr dirty="0" sz="800" spc="-5">
                <a:solidFill>
                  <a:srgbClr val="404040"/>
                </a:solidFill>
                <a:latin typeface="Gulim"/>
                <a:cs typeface="Gulim"/>
              </a:rPr>
              <a:t>제42호 </a:t>
            </a:r>
            <a:r>
              <a:rPr dirty="0" sz="800" spc="-10">
                <a:solidFill>
                  <a:srgbClr val="404040"/>
                </a:solidFill>
                <a:latin typeface="Gulim"/>
                <a:cs typeface="Gulim"/>
              </a:rPr>
              <a:t>2017.03.</a:t>
            </a:r>
            <a:r>
              <a:rPr dirty="0" sz="800">
                <a:solidFill>
                  <a:srgbClr val="404040"/>
                </a:solidFill>
                <a:latin typeface="Gulim"/>
                <a:cs typeface="Gulim"/>
              </a:rPr>
              <a:t> </a:t>
            </a:r>
            <a:r>
              <a:rPr dirty="0" sz="800" spc="-10">
                <a:solidFill>
                  <a:srgbClr val="404040"/>
                </a:solidFill>
                <a:latin typeface="Gulim"/>
                <a:cs typeface="Gulim"/>
              </a:rPr>
              <a:t>01</a:t>
            </a:r>
            <a:endParaRPr sz="800">
              <a:latin typeface="Gulim"/>
              <a:cs typeface="Guli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4843" y="2783840"/>
            <a:ext cx="1428115" cy="849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위치기반</a:t>
            </a:r>
            <a:r>
              <a:rPr dirty="0" sz="1000" spc="-90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서비스</a:t>
            </a:r>
            <a:endParaRPr sz="1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스마트</a:t>
            </a:r>
            <a:r>
              <a:rPr dirty="0" sz="1000" spc="-9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대기표</a:t>
            </a:r>
            <a:endParaRPr sz="1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리조트내 모바일</a:t>
            </a:r>
            <a:r>
              <a:rPr dirty="0" sz="1000" spc="-6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배달몰</a:t>
            </a:r>
            <a:endParaRPr sz="1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미션카드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4843" y="4231640"/>
            <a:ext cx="633730" cy="163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10">
                <a:solidFill>
                  <a:srgbClr val="00AFEF"/>
                </a:solidFill>
                <a:latin typeface="Malgun Gothic"/>
                <a:cs typeface="Malgun Gothic"/>
              </a:rPr>
              <a:t>O2O</a:t>
            </a:r>
            <a:r>
              <a:rPr dirty="0" sz="1000" spc="-80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구현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4843" y="5574919"/>
            <a:ext cx="1912620" cy="2450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통합고객DB/Big Data</a:t>
            </a:r>
            <a:r>
              <a:rPr dirty="0" sz="1000" spc="-3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구축</a:t>
            </a:r>
            <a:endParaRPr sz="1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고객 360도</a:t>
            </a:r>
            <a:r>
              <a:rPr dirty="0" sz="1000" spc="-70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10">
                <a:solidFill>
                  <a:srgbClr val="00AFEF"/>
                </a:solidFill>
                <a:latin typeface="Malgun Gothic"/>
                <a:cs typeface="Malgun Gothic"/>
              </a:rPr>
              <a:t>View</a:t>
            </a:r>
            <a:endParaRPr sz="1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Customer </a:t>
            </a:r>
            <a:r>
              <a:rPr dirty="0" sz="1000" spc="-10">
                <a:solidFill>
                  <a:srgbClr val="00AFEF"/>
                </a:solidFill>
                <a:latin typeface="Malgun Gothic"/>
                <a:cs typeface="Malgun Gothic"/>
              </a:rPr>
              <a:t>Journey</a:t>
            </a:r>
            <a:r>
              <a:rPr dirty="0" sz="1000" spc="-3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10">
                <a:solidFill>
                  <a:srgbClr val="00AFEF"/>
                </a:solidFill>
                <a:latin typeface="Malgun Gothic"/>
                <a:cs typeface="Malgun Gothic"/>
              </a:rPr>
              <a:t>Management</a:t>
            </a:r>
            <a:endParaRPr sz="1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고객 세분화</a:t>
            </a:r>
            <a:r>
              <a:rPr dirty="0" sz="1000" spc="-80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관리</a:t>
            </a:r>
            <a:endParaRPr sz="1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타깃고객</a:t>
            </a:r>
            <a:r>
              <a:rPr dirty="0" sz="1000" spc="-9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추출</a:t>
            </a:r>
            <a:endParaRPr sz="1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EBM 캠페인</a:t>
            </a:r>
            <a:r>
              <a:rPr dirty="0" sz="1000" spc="-80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관리</a:t>
            </a:r>
            <a:endParaRPr sz="1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표준</a:t>
            </a:r>
            <a:r>
              <a:rPr dirty="0" sz="1000" spc="-9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활동관리</a:t>
            </a:r>
            <a:endParaRPr sz="1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1:1</a:t>
            </a:r>
            <a:r>
              <a:rPr dirty="0" sz="1000" spc="-6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발송관리(문자,Push,E-mail)</a:t>
            </a:r>
            <a:endParaRPr sz="1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설문조사</a:t>
            </a:r>
            <a:r>
              <a:rPr dirty="0" sz="1000" spc="-9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관리</a:t>
            </a:r>
            <a:endParaRPr sz="1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Customer</a:t>
            </a:r>
            <a:r>
              <a:rPr dirty="0" sz="1000" spc="-70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Dashboard</a:t>
            </a:r>
            <a:endParaRPr sz="1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마케팅</a:t>
            </a:r>
            <a:r>
              <a:rPr dirty="0" sz="1000" spc="-7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Dashboard</a:t>
            </a:r>
            <a:endParaRPr sz="1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63" y="255905"/>
            <a:ext cx="1298575" cy="313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00"/>
                </a:solidFill>
                <a:latin typeface="Malgun Gothic"/>
                <a:cs typeface="Malgun Gothic"/>
              </a:rPr>
              <a:t>| </a:t>
            </a:r>
            <a:r>
              <a:rPr dirty="0" sz="2000" b="1">
                <a:solidFill>
                  <a:srgbClr val="FFFFFF"/>
                </a:solidFill>
                <a:latin typeface="Malgun Gothic"/>
                <a:cs typeface="Malgun Gothic"/>
              </a:rPr>
              <a:t>기대</a:t>
            </a:r>
            <a:r>
              <a:rPr dirty="0" sz="2000" spc="-1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000" b="1">
                <a:solidFill>
                  <a:srgbClr val="FFFFFF"/>
                </a:solidFill>
                <a:latin typeface="Malgun Gothic"/>
                <a:cs typeface="Malgun Gothic"/>
              </a:rPr>
              <a:t>효과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19"/>
              </a:lnSpc>
            </a:pPr>
            <a:r>
              <a:rPr dirty="0"/>
              <a:t>Contact : </a:t>
            </a:r>
            <a:r>
              <a:rPr dirty="0" spc="-5">
                <a:hlinkClick r:id="rId2"/>
              </a:rPr>
              <a:t>CrmCem@naver.com</a:t>
            </a:r>
            <a:r>
              <a:rPr dirty="0" spc="220"/>
              <a:t> </a:t>
            </a:r>
            <a:r>
              <a:rPr dirty="0"/>
              <a:t>02)2655-9898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19"/>
              </a:lnSpc>
            </a:pPr>
            <a:r>
              <a:rPr dirty="0" spc="5"/>
              <a:t>C</a:t>
            </a:r>
            <a:r>
              <a:rPr dirty="0"/>
              <a:t>o</a:t>
            </a:r>
            <a:r>
              <a:rPr dirty="0" spc="-5"/>
              <a:t>p</a:t>
            </a:r>
            <a:r>
              <a:rPr dirty="0"/>
              <a:t>yr</a:t>
            </a:r>
            <a:r>
              <a:rPr dirty="0" spc="-10"/>
              <a:t>i</a:t>
            </a:r>
            <a:r>
              <a:rPr dirty="0" spc="-5"/>
              <a:t>g</a:t>
            </a:r>
            <a:r>
              <a:rPr dirty="0"/>
              <a:t>htⓒ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355850" y="1446276"/>
            <a:ext cx="2738755" cy="193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Malgun Gothic"/>
                <a:cs typeface="Malgun Gothic"/>
              </a:rPr>
              <a:t>모바일 </a:t>
            </a:r>
            <a:r>
              <a:rPr dirty="0" sz="1200" spc="-5">
                <a:latin typeface="Malgun Gothic"/>
                <a:cs typeface="Malgun Gothic"/>
              </a:rPr>
              <a:t>CRM </a:t>
            </a:r>
            <a:r>
              <a:rPr dirty="0" sz="1200">
                <a:latin typeface="Malgun Gothic"/>
                <a:cs typeface="Malgun Gothic"/>
              </a:rPr>
              <a:t>시스템 구축의</a:t>
            </a:r>
            <a:r>
              <a:rPr dirty="0" sz="1200" spc="-80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기대효과는,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55850" y="1812035"/>
            <a:ext cx="4281805" cy="924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1200" spc="30">
                <a:latin typeface="Malgun Gothic"/>
                <a:cs typeface="Malgun Gothic"/>
              </a:rPr>
              <a:t>모바일 앱설치 </a:t>
            </a:r>
            <a:r>
              <a:rPr dirty="0" sz="1200">
                <a:latin typeface="Malgun Gothic"/>
                <a:cs typeface="Malgun Gothic"/>
              </a:rPr>
              <a:t>및 </a:t>
            </a:r>
            <a:r>
              <a:rPr dirty="0" sz="1200" spc="20">
                <a:latin typeface="Malgun Gothic"/>
                <a:cs typeface="Malgun Gothic"/>
              </a:rPr>
              <a:t>회원 </a:t>
            </a:r>
            <a:r>
              <a:rPr dirty="0" sz="1200" spc="30">
                <a:latin typeface="Malgun Gothic"/>
                <a:cs typeface="Malgun Gothic"/>
              </a:rPr>
              <a:t>가입을 </a:t>
            </a:r>
            <a:r>
              <a:rPr dirty="0" sz="1200" spc="25">
                <a:latin typeface="Malgun Gothic"/>
                <a:cs typeface="Malgun Gothic"/>
              </a:rPr>
              <a:t>통해 </a:t>
            </a:r>
            <a:r>
              <a:rPr dirty="0" sz="1200" spc="35" b="1">
                <a:latin typeface="Malgun Gothic"/>
                <a:cs typeface="Malgun Gothic"/>
              </a:rPr>
              <a:t>가망고객을 확보</a:t>
            </a:r>
            <a:r>
              <a:rPr dirty="0" sz="1200" spc="35">
                <a:latin typeface="Malgun Gothic"/>
                <a:cs typeface="Malgun Gothic"/>
              </a:rPr>
              <a:t>하고,  </a:t>
            </a:r>
            <a:r>
              <a:rPr dirty="0" sz="1200" spc="5">
                <a:latin typeface="Malgun Gothic"/>
                <a:cs typeface="Malgun Gothic"/>
              </a:rPr>
              <a:t>리조트 내에 </a:t>
            </a:r>
            <a:r>
              <a:rPr dirty="0" sz="1200" spc="10">
                <a:latin typeface="Malgun Gothic"/>
                <a:cs typeface="Malgun Gothic"/>
              </a:rPr>
              <a:t>체류한 </a:t>
            </a:r>
            <a:r>
              <a:rPr dirty="0" sz="1200" spc="5">
                <a:latin typeface="Malgun Gothic"/>
                <a:cs typeface="Malgun Gothic"/>
              </a:rPr>
              <a:t>고객을 </a:t>
            </a:r>
            <a:r>
              <a:rPr dirty="0" sz="1200" spc="10">
                <a:latin typeface="Malgun Gothic"/>
                <a:cs typeface="Malgun Gothic"/>
              </a:rPr>
              <a:t>식별하여 </a:t>
            </a:r>
            <a:r>
              <a:rPr dirty="0" sz="1200" spc="10" b="1">
                <a:latin typeface="Malgun Gothic"/>
                <a:cs typeface="Malgun Gothic"/>
              </a:rPr>
              <a:t>체류고객을 분석</a:t>
            </a:r>
            <a:r>
              <a:rPr dirty="0" sz="1200" spc="10">
                <a:latin typeface="Malgun Gothic"/>
                <a:cs typeface="Malgun Gothic"/>
              </a:rPr>
              <a:t>할 </a:t>
            </a:r>
            <a:r>
              <a:rPr dirty="0" sz="1200">
                <a:latin typeface="Malgun Gothic"/>
                <a:cs typeface="Malgun Gothic"/>
              </a:rPr>
              <a:t>수  있으며, Push 발송을 통해 문자발송비용을 </a:t>
            </a:r>
            <a:r>
              <a:rPr dirty="0" sz="1200" spc="-5">
                <a:latin typeface="Malgun Gothic"/>
                <a:cs typeface="Malgun Gothic"/>
              </a:rPr>
              <a:t>50%이상 </a:t>
            </a:r>
            <a:r>
              <a:rPr dirty="0" sz="1200">
                <a:latin typeface="Malgun Gothic"/>
                <a:cs typeface="Malgun Gothic"/>
              </a:rPr>
              <a:t>줄일 수  </a:t>
            </a:r>
            <a:r>
              <a:rPr dirty="0" sz="1200" spc="70">
                <a:latin typeface="Malgun Gothic"/>
                <a:cs typeface="Malgun Gothic"/>
              </a:rPr>
              <a:t>있게 </a:t>
            </a:r>
            <a:r>
              <a:rPr dirty="0" sz="1200">
                <a:latin typeface="Malgun Gothic"/>
                <a:cs typeface="Malgun Gothic"/>
              </a:rPr>
              <a:t>되 </a:t>
            </a:r>
            <a:r>
              <a:rPr dirty="0" sz="1200" spc="95">
                <a:latin typeface="Malgun Gothic"/>
                <a:cs typeface="Malgun Gothic"/>
              </a:rPr>
              <a:t>었고, </a:t>
            </a:r>
            <a:r>
              <a:rPr dirty="0" sz="1200">
                <a:latin typeface="Malgun Gothic"/>
                <a:cs typeface="Malgun Gothic"/>
              </a:rPr>
              <a:t>모 바 </a:t>
            </a:r>
            <a:r>
              <a:rPr dirty="0" sz="1200" spc="70">
                <a:latin typeface="Malgun Gothic"/>
                <a:cs typeface="Malgun Gothic"/>
              </a:rPr>
              <a:t>일상 배너 </a:t>
            </a:r>
            <a:r>
              <a:rPr dirty="0" sz="1200" spc="90">
                <a:latin typeface="Malgun Gothic"/>
                <a:cs typeface="Malgun Gothic"/>
              </a:rPr>
              <a:t>광고를 </a:t>
            </a:r>
            <a:r>
              <a:rPr dirty="0" sz="1200" spc="75">
                <a:latin typeface="Malgun Gothic"/>
                <a:cs typeface="Malgun Gothic"/>
              </a:rPr>
              <a:t>통해 </a:t>
            </a:r>
            <a:r>
              <a:rPr dirty="0" sz="1200" spc="90" b="1">
                <a:latin typeface="Malgun Gothic"/>
                <a:cs typeface="Malgun Gothic"/>
              </a:rPr>
              <a:t>광고판 촉비를  </a:t>
            </a:r>
            <a:r>
              <a:rPr dirty="0" sz="1200" b="1">
                <a:latin typeface="Malgun Gothic"/>
                <a:cs typeface="Malgun Gothic"/>
              </a:rPr>
              <a:t>절감</a:t>
            </a:r>
            <a:r>
              <a:rPr dirty="0" sz="1200">
                <a:latin typeface="Malgun Gothic"/>
                <a:cs typeface="Malgun Gothic"/>
              </a:rPr>
              <a:t>하게</a:t>
            </a:r>
            <a:r>
              <a:rPr dirty="0" sz="1200" spc="-105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되었다.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55850" y="2909570"/>
            <a:ext cx="4307205" cy="558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1200">
                <a:latin typeface="Malgun Gothic"/>
                <a:cs typeface="Malgun Gothic"/>
              </a:rPr>
              <a:t>모바일상에서 객실예약 및 패키지 상품 구매를 편리하게 할 수  </a:t>
            </a:r>
            <a:r>
              <a:rPr dirty="0" sz="1200" spc="100">
                <a:latin typeface="Malgun Gothic"/>
                <a:cs typeface="Malgun Gothic"/>
              </a:rPr>
              <a:t>있어 </a:t>
            </a:r>
            <a:r>
              <a:rPr dirty="0" sz="1200" spc="130" b="1">
                <a:latin typeface="Malgun Gothic"/>
                <a:cs typeface="Malgun Gothic"/>
              </a:rPr>
              <a:t>모바일 </a:t>
            </a:r>
            <a:r>
              <a:rPr dirty="0" sz="1200" spc="150" b="1">
                <a:latin typeface="Malgun Gothic"/>
                <a:cs typeface="Malgun Gothic"/>
              </a:rPr>
              <a:t>매출액의 </a:t>
            </a:r>
            <a:r>
              <a:rPr dirty="0" sz="1200" spc="100" b="1">
                <a:latin typeface="Malgun Gothic"/>
                <a:cs typeface="Malgun Gothic"/>
              </a:rPr>
              <a:t>증가 </a:t>
            </a:r>
            <a:r>
              <a:rPr dirty="0" sz="1200">
                <a:latin typeface="Malgun Gothic"/>
                <a:cs typeface="Malgun Gothic"/>
              </a:rPr>
              <a:t>가 </a:t>
            </a:r>
            <a:r>
              <a:rPr dirty="0" sz="1200" spc="150">
                <a:latin typeface="Malgun Gothic"/>
                <a:cs typeface="Malgun Gothic"/>
              </a:rPr>
              <a:t>예상되고 </a:t>
            </a:r>
            <a:r>
              <a:rPr dirty="0" sz="1200">
                <a:latin typeface="Malgun Gothic"/>
                <a:cs typeface="Malgun Gothic"/>
              </a:rPr>
              <a:t>, </a:t>
            </a:r>
            <a:r>
              <a:rPr dirty="0" sz="1200" spc="160">
                <a:latin typeface="Malgun Gothic"/>
                <a:cs typeface="Malgun Gothic"/>
              </a:rPr>
              <a:t>리조트내에  </a:t>
            </a:r>
            <a:r>
              <a:rPr dirty="0" sz="1200">
                <a:latin typeface="Malgun Gothic"/>
                <a:cs typeface="Malgun Gothic"/>
              </a:rPr>
              <a:t>배달몰이용에 따른 매출액 증가가</a:t>
            </a:r>
            <a:r>
              <a:rPr dirty="0" sz="1200" spc="-90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예상된다.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55850" y="3641090"/>
            <a:ext cx="4289425" cy="741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1200" spc="5">
                <a:latin typeface="Malgun Gothic"/>
                <a:cs typeface="Malgun Gothic"/>
              </a:rPr>
              <a:t>고객의 </a:t>
            </a:r>
            <a:r>
              <a:rPr dirty="0" sz="1200" spc="10">
                <a:latin typeface="Malgun Gothic"/>
                <a:cs typeface="Malgun Gothic"/>
              </a:rPr>
              <a:t>맥락적 상황에 </a:t>
            </a:r>
            <a:r>
              <a:rPr dirty="0" sz="1200" spc="5">
                <a:latin typeface="Malgun Gothic"/>
                <a:cs typeface="Malgun Gothic"/>
              </a:rPr>
              <a:t>맞는 </a:t>
            </a:r>
            <a:r>
              <a:rPr dirty="0" sz="1200" spc="10">
                <a:latin typeface="Malgun Gothic"/>
                <a:cs typeface="Malgun Gothic"/>
              </a:rPr>
              <a:t>이벤트 기반의 </a:t>
            </a:r>
            <a:r>
              <a:rPr dirty="0" sz="1200" spc="5">
                <a:latin typeface="Malgun Gothic"/>
                <a:cs typeface="Malgun Gothic"/>
              </a:rPr>
              <a:t>맞춤형 </a:t>
            </a:r>
            <a:r>
              <a:rPr dirty="0" sz="1200" spc="10">
                <a:latin typeface="Malgun Gothic"/>
                <a:cs typeface="Malgun Gothic"/>
              </a:rPr>
              <a:t>마케팅을  </a:t>
            </a:r>
            <a:r>
              <a:rPr dirty="0" sz="1200" spc="35">
                <a:latin typeface="Malgun Gothic"/>
                <a:cs typeface="Malgun Gothic"/>
              </a:rPr>
              <a:t>통해 </a:t>
            </a:r>
            <a:r>
              <a:rPr dirty="0" sz="1200" spc="45" b="1">
                <a:latin typeface="Malgun Gothic"/>
                <a:cs typeface="Malgun Gothic"/>
              </a:rPr>
              <a:t>캠페인 </a:t>
            </a:r>
            <a:r>
              <a:rPr dirty="0" sz="1200" spc="55" b="1">
                <a:latin typeface="Malgun Gothic"/>
                <a:cs typeface="Malgun Gothic"/>
              </a:rPr>
              <a:t>반응율</a:t>
            </a:r>
            <a:r>
              <a:rPr dirty="0" sz="1200" spc="55">
                <a:latin typeface="Malgun Gothic"/>
                <a:cs typeface="Malgun Gothic"/>
              </a:rPr>
              <a:t>을 </a:t>
            </a:r>
            <a:r>
              <a:rPr dirty="0" sz="1200" spc="35">
                <a:latin typeface="Malgun Gothic"/>
                <a:cs typeface="Malgun Gothic"/>
              </a:rPr>
              <a:t>높일 </a:t>
            </a:r>
            <a:r>
              <a:rPr dirty="0" sz="1200">
                <a:latin typeface="Malgun Gothic"/>
                <a:cs typeface="Malgun Gothic"/>
              </a:rPr>
              <a:t>수 </a:t>
            </a:r>
            <a:r>
              <a:rPr dirty="0" sz="1200" spc="45">
                <a:latin typeface="Malgun Gothic"/>
                <a:cs typeface="Malgun Gothic"/>
              </a:rPr>
              <a:t>있고, </a:t>
            </a:r>
            <a:r>
              <a:rPr dirty="0" sz="1200" spc="50">
                <a:latin typeface="Malgun Gothic"/>
                <a:cs typeface="Malgun Gothic"/>
              </a:rPr>
              <a:t>마케팅 </a:t>
            </a:r>
            <a:r>
              <a:rPr dirty="0" sz="1200" spc="45">
                <a:latin typeface="Malgun Gothic"/>
                <a:cs typeface="Malgun Gothic"/>
              </a:rPr>
              <a:t>활동에 </a:t>
            </a:r>
            <a:r>
              <a:rPr dirty="0" sz="1200" spc="70">
                <a:latin typeface="Malgun Gothic"/>
                <a:cs typeface="Malgun Gothic"/>
              </a:rPr>
              <a:t>대한  </a:t>
            </a:r>
            <a:r>
              <a:rPr dirty="0" sz="1200" spc="114">
                <a:latin typeface="Malgun Gothic"/>
                <a:cs typeface="Malgun Gothic"/>
              </a:rPr>
              <a:t>진척도와 </a:t>
            </a:r>
            <a:r>
              <a:rPr dirty="0" sz="1200" spc="100">
                <a:latin typeface="Malgun Gothic"/>
                <a:cs typeface="Malgun Gothic"/>
              </a:rPr>
              <a:t>성과를 </a:t>
            </a:r>
            <a:r>
              <a:rPr dirty="0" sz="1200" spc="114">
                <a:latin typeface="Malgun Gothic"/>
                <a:cs typeface="Malgun Gothic"/>
              </a:rPr>
              <a:t>추적관리 함으로써 </a:t>
            </a:r>
            <a:r>
              <a:rPr dirty="0" sz="1200" spc="100" b="1">
                <a:latin typeface="Malgun Gothic"/>
                <a:cs typeface="Malgun Gothic"/>
              </a:rPr>
              <a:t>마케팅 </a:t>
            </a:r>
            <a:r>
              <a:rPr dirty="0" sz="1200" b="1">
                <a:latin typeface="Malgun Gothic"/>
                <a:cs typeface="Malgun Gothic"/>
              </a:rPr>
              <a:t>효 과 성 과  효율성</a:t>
            </a:r>
            <a:r>
              <a:rPr dirty="0" sz="1200">
                <a:latin typeface="Malgun Gothic"/>
                <a:cs typeface="Malgun Gothic"/>
              </a:rPr>
              <a:t>을 높일 수 있게</a:t>
            </a:r>
            <a:r>
              <a:rPr dirty="0" sz="1200" spc="-85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되었다.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850" y="4555490"/>
            <a:ext cx="4295775" cy="742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1200" spc="70">
                <a:latin typeface="Malgun Gothic"/>
                <a:cs typeface="Malgun Gothic"/>
              </a:rPr>
              <a:t>리조트 외부에 </a:t>
            </a:r>
            <a:r>
              <a:rPr dirty="0" sz="1200" spc="45">
                <a:latin typeface="Malgun Gothic"/>
                <a:cs typeface="Malgun Gothic"/>
              </a:rPr>
              <a:t>있는 </a:t>
            </a:r>
            <a:r>
              <a:rPr dirty="0" sz="1200" spc="70">
                <a:latin typeface="Malgun Gothic"/>
                <a:cs typeface="Malgun Gothic"/>
              </a:rPr>
              <a:t>고객이 </a:t>
            </a:r>
            <a:r>
              <a:rPr dirty="0" sz="1200" spc="80">
                <a:latin typeface="Malgun Gothic"/>
                <a:cs typeface="Malgun Gothic"/>
              </a:rPr>
              <a:t>리조트에 </a:t>
            </a:r>
            <a:r>
              <a:rPr dirty="0" sz="1200" spc="70">
                <a:latin typeface="Malgun Gothic"/>
                <a:cs typeface="Malgun Gothic"/>
              </a:rPr>
              <a:t>방문할 </a:t>
            </a:r>
            <a:r>
              <a:rPr dirty="0" sz="1200">
                <a:latin typeface="Malgun Gothic"/>
                <a:cs typeface="Malgun Gothic"/>
              </a:rPr>
              <a:t>수 </a:t>
            </a:r>
            <a:r>
              <a:rPr dirty="0" sz="1200" spc="105">
                <a:latin typeface="Malgun Gothic"/>
                <a:cs typeface="Malgun Gothic"/>
              </a:rPr>
              <a:t>있도록  </a:t>
            </a:r>
            <a:r>
              <a:rPr dirty="0" sz="1200" spc="35">
                <a:latin typeface="Malgun Gothic"/>
                <a:cs typeface="Malgun Gothic"/>
              </a:rPr>
              <a:t>유도하고, </a:t>
            </a:r>
            <a:r>
              <a:rPr dirty="0" sz="1200" spc="30">
                <a:latin typeface="Malgun Gothic"/>
                <a:cs typeface="Malgun Gothic"/>
              </a:rPr>
              <a:t>리조트 </a:t>
            </a:r>
            <a:r>
              <a:rPr dirty="0" sz="1200" spc="35">
                <a:latin typeface="Malgun Gothic"/>
                <a:cs typeface="Malgun Gothic"/>
              </a:rPr>
              <a:t>방문고객은 </a:t>
            </a:r>
            <a:r>
              <a:rPr dirty="0" sz="1200" spc="30">
                <a:latin typeface="Malgun Gothic"/>
                <a:cs typeface="Malgun Gothic"/>
              </a:rPr>
              <a:t>다양한 </a:t>
            </a:r>
            <a:r>
              <a:rPr dirty="0" sz="1200" spc="35">
                <a:latin typeface="Malgun Gothic"/>
                <a:cs typeface="Malgun Gothic"/>
              </a:rPr>
              <a:t>레저시설과 식음업장  </a:t>
            </a:r>
            <a:r>
              <a:rPr dirty="0" sz="1200">
                <a:latin typeface="Malgun Gothic"/>
                <a:cs typeface="Malgun Gothic"/>
              </a:rPr>
              <a:t>이용을 유도함으로써 </a:t>
            </a:r>
            <a:r>
              <a:rPr dirty="0" sz="1200" spc="-5">
                <a:latin typeface="Malgun Gothic"/>
                <a:cs typeface="Malgun Gothic"/>
              </a:rPr>
              <a:t>O2O의 </a:t>
            </a:r>
            <a:r>
              <a:rPr dirty="0" sz="1200">
                <a:latin typeface="Malgun Gothic"/>
                <a:cs typeface="Malgun Gothic"/>
              </a:rPr>
              <a:t>실질적인 효과인 </a:t>
            </a:r>
            <a:r>
              <a:rPr dirty="0" sz="1200" b="1">
                <a:latin typeface="Malgun Gothic"/>
                <a:cs typeface="Malgun Gothic"/>
              </a:rPr>
              <a:t>집객수</a:t>
            </a:r>
            <a:r>
              <a:rPr dirty="0" sz="1200">
                <a:latin typeface="Malgun Gothic"/>
                <a:cs typeface="Malgun Gothic"/>
              </a:rPr>
              <a:t>를 늘릴  수 있을 것으로 기대하고</a:t>
            </a:r>
            <a:r>
              <a:rPr dirty="0" sz="1200" spc="-85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있다.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850" y="5470271"/>
            <a:ext cx="4295140" cy="741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1200" spc="80">
                <a:latin typeface="Malgun Gothic"/>
                <a:cs typeface="Malgun Gothic"/>
              </a:rPr>
              <a:t>위치기반의 </a:t>
            </a:r>
            <a:r>
              <a:rPr dirty="0" sz="1200" spc="70">
                <a:latin typeface="Malgun Gothic"/>
                <a:cs typeface="Malgun Gothic"/>
              </a:rPr>
              <a:t>다양한 </a:t>
            </a:r>
            <a:r>
              <a:rPr dirty="0" sz="1200" spc="80">
                <a:latin typeface="Malgun Gothic"/>
                <a:cs typeface="Malgun Gothic"/>
              </a:rPr>
              <a:t>안내정보와 쿠폰제공을 </a:t>
            </a:r>
            <a:r>
              <a:rPr dirty="0" sz="1200" spc="50">
                <a:latin typeface="Malgun Gothic"/>
                <a:cs typeface="Malgun Gothic"/>
              </a:rPr>
              <a:t>통해 </a:t>
            </a:r>
            <a:r>
              <a:rPr dirty="0" sz="1200" spc="70">
                <a:latin typeface="Malgun Gothic"/>
                <a:cs typeface="Malgun Gothic"/>
              </a:rPr>
              <a:t>고객의  </a:t>
            </a:r>
            <a:r>
              <a:rPr dirty="0" sz="1200" spc="30">
                <a:latin typeface="Malgun Gothic"/>
                <a:cs typeface="Malgun Gothic"/>
              </a:rPr>
              <a:t>혜택을 늘리고, </a:t>
            </a:r>
            <a:r>
              <a:rPr dirty="0" sz="1200" spc="35">
                <a:latin typeface="Malgun Gothic"/>
                <a:cs typeface="Malgun Gothic"/>
              </a:rPr>
              <a:t>미션카드 </a:t>
            </a:r>
            <a:r>
              <a:rPr dirty="0" sz="1200">
                <a:latin typeface="Malgun Gothic"/>
                <a:cs typeface="Malgun Gothic"/>
              </a:rPr>
              <a:t>등 </a:t>
            </a:r>
            <a:r>
              <a:rPr dirty="0" sz="1200" spc="30">
                <a:latin typeface="Malgun Gothic"/>
                <a:cs typeface="Malgun Gothic"/>
              </a:rPr>
              <a:t>다양한 스마트 서비스 제공을  </a:t>
            </a:r>
            <a:r>
              <a:rPr dirty="0" sz="1200" spc="40">
                <a:latin typeface="Malgun Gothic"/>
                <a:cs typeface="Malgun Gothic"/>
              </a:rPr>
              <a:t>통해 </a:t>
            </a:r>
            <a:r>
              <a:rPr dirty="0" sz="1200" spc="60">
                <a:latin typeface="Malgun Gothic"/>
                <a:cs typeface="Malgun Gothic"/>
              </a:rPr>
              <a:t>편리하고 재미있는 </a:t>
            </a:r>
            <a:r>
              <a:rPr dirty="0" sz="1200" spc="65">
                <a:latin typeface="Malgun Gothic"/>
                <a:cs typeface="Malgun Gothic"/>
              </a:rPr>
              <a:t>레저서비스를 </a:t>
            </a:r>
            <a:r>
              <a:rPr dirty="0" sz="1200" spc="50">
                <a:latin typeface="Malgun Gothic"/>
                <a:cs typeface="Malgun Gothic"/>
              </a:rPr>
              <a:t>이용할 </a:t>
            </a:r>
            <a:r>
              <a:rPr dirty="0" sz="1200">
                <a:latin typeface="Malgun Gothic"/>
                <a:cs typeface="Malgun Gothic"/>
              </a:rPr>
              <a:t>수 </a:t>
            </a:r>
            <a:r>
              <a:rPr dirty="0" sz="1200" spc="80">
                <a:latin typeface="Malgun Gothic"/>
                <a:cs typeface="Malgun Gothic"/>
              </a:rPr>
              <a:t>있어서  </a:t>
            </a:r>
            <a:r>
              <a:rPr dirty="0" sz="1200" b="1">
                <a:latin typeface="Malgun Gothic"/>
                <a:cs typeface="Malgun Gothic"/>
              </a:rPr>
              <a:t>고객만족도와 로열티</a:t>
            </a:r>
            <a:r>
              <a:rPr dirty="0" sz="1200">
                <a:latin typeface="Malgun Gothic"/>
                <a:cs typeface="Malgun Gothic"/>
              </a:rPr>
              <a:t>를 높일  수 있는 계기가</a:t>
            </a:r>
            <a:r>
              <a:rPr dirty="0" sz="1200" spc="-90">
                <a:latin typeface="Malgun Gothic"/>
                <a:cs typeface="Malgun Gothic"/>
              </a:rPr>
              <a:t> </a:t>
            </a:r>
            <a:r>
              <a:rPr dirty="0" sz="1200">
                <a:latin typeface="Malgun Gothic"/>
                <a:cs typeface="Malgun Gothic"/>
              </a:rPr>
              <a:t>되었다.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55850" y="6384670"/>
            <a:ext cx="4318635" cy="741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</a:pPr>
            <a:r>
              <a:rPr dirty="0" sz="1200" spc="140">
                <a:latin typeface="Malgun Gothic"/>
                <a:cs typeface="Malgun Gothic"/>
              </a:rPr>
              <a:t>가족의 가치를 </a:t>
            </a:r>
            <a:r>
              <a:rPr dirty="0" sz="1200">
                <a:latin typeface="Malgun Gothic"/>
                <a:cs typeface="Malgun Gothic"/>
              </a:rPr>
              <a:t>창 조 하 고 </a:t>
            </a:r>
            <a:r>
              <a:rPr dirty="0" sz="1200" spc="140">
                <a:latin typeface="Malgun Gothic"/>
                <a:cs typeface="Malgun Gothic"/>
              </a:rPr>
              <a:t>새로운 </a:t>
            </a:r>
            <a:r>
              <a:rPr dirty="0" sz="1200">
                <a:latin typeface="Malgun Gothic"/>
                <a:cs typeface="Malgun Gothic"/>
              </a:rPr>
              <a:t>신 기 술 도 입 을 </a:t>
            </a:r>
            <a:r>
              <a:rPr dirty="0" sz="1200" spc="105">
                <a:latin typeface="Malgun Gothic"/>
                <a:cs typeface="Malgun Gothic"/>
              </a:rPr>
              <a:t>통해  </a:t>
            </a:r>
            <a:r>
              <a:rPr dirty="0" sz="1200">
                <a:latin typeface="Malgun Gothic"/>
                <a:cs typeface="Malgun Gothic"/>
              </a:rPr>
              <a:t>지 속 적 으 로 새 로 운 레 저 문 화 를 이 끌 어 </a:t>
            </a:r>
            <a:r>
              <a:rPr dirty="0" sz="1200" spc="135">
                <a:latin typeface="Malgun Gothic"/>
                <a:cs typeface="Malgun Gothic"/>
              </a:rPr>
              <a:t>가는</a:t>
            </a:r>
            <a:r>
              <a:rPr dirty="0" sz="1200" spc="-20">
                <a:latin typeface="Malgun Gothic"/>
                <a:cs typeface="Malgun Gothic"/>
              </a:rPr>
              <a:t> </a:t>
            </a:r>
            <a:r>
              <a:rPr dirty="0" sz="1200" spc="135">
                <a:latin typeface="Malgun Gothic"/>
                <a:cs typeface="Malgun Gothic"/>
              </a:rPr>
              <a:t>레저  </a:t>
            </a:r>
            <a:r>
              <a:rPr dirty="0" sz="1200">
                <a:latin typeface="Malgun Gothic"/>
                <a:cs typeface="Malgun Gothic"/>
              </a:rPr>
              <a:t>대표기업으로서의 </a:t>
            </a:r>
            <a:r>
              <a:rPr dirty="0" sz="1200" b="1">
                <a:latin typeface="Malgun Gothic"/>
                <a:cs typeface="Malgun Gothic"/>
              </a:rPr>
              <a:t>브랜드 이미지</a:t>
            </a:r>
            <a:r>
              <a:rPr dirty="0" sz="1200">
                <a:latin typeface="Malgun Gothic"/>
                <a:cs typeface="Malgun Gothic"/>
              </a:rPr>
              <a:t>가 높아 질 것으로 기대되고  있다.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55850" y="7299325"/>
            <a:ext cx="4279900" cy="375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200">
                <a:latin typeface="Malgun Gothic"/>
                <a:cs typeface="Malgun Gothic"/>
              </a:rPr>
              <a:t>모바일 </a:t>
            </a:r>
            <a:r>
              <a:rPr dirty="0" sz="1200" spc="-5">
                <a:latin typeface="Malgun Gothic"/>
                <a:cs typeface="Malgun Gothic"/>
              </a:rPr>
              <a:t>CRM </a:t>
            </a:r>
            <a:r>
              <a:rPr dirty="0" sz="1200">
                <a:latin typeface="Malgun Gothic"/>
                <a:cs typeface="Malgun Gothic"/>
              </a:rPr>
              <a:t>시스템 구축은 </a:t>
            </a:r>
            <a:r>
              <a:rPr dirty="0" sz="1200" spc="-5">
                <a:latin typeface="Malgun Gothic"/>
                <a:cs typeface="Malgun Gothic"/>
              </a:rPr>
              <a:t>CRM/CEM </a:t>
            </a:r>
            <a:r>
              <a:rPr dirty="0" sz="1200">
                <a:latin typeface="Malgun Gothic"/>
                <a:cs typeface="Malgun Gothic"/>
              </a:rPr>
              <a:t>전문기업인 </a:t>
            </a:r>
            <a:r>
              <a:rPr dirty="0" sz="1200" spc="-5">
                <a:latin typeface="Malgun Gothic"/>
                <a:cs typeface="Malgun Gothic"/>
              </a:rPr>
              <a:t>UBCNS가  </a:t>
            </a:r>
            <a:r>
              <a:rPr dirty="0" sz="1200">
                <a:latin typeface="Malgun Gothic"/>
                <a:cs typeface="Malgun Gothic"/>
              </a:rPr>
              <a:t>주관하여</a:t>
            </a:r>
            <a:r>
              <a:rPr dirty="0" sz="1200" spc="-70">
                <a:latin typeface="Malgun Gothic"/>
                <a:cs typeface="Malgun Gothic"/>
              </a:rPr>
              <a:t> </a:t>
            </a:r>
            <a:r>
              <a:rPr dirty="0" sz="1200" spc="-5">
                <a:latin typeface="Malgun Gothic"/>
                <a:cs typeface="Malgun Gothic"/>
              </a:rPr>
              <a:t>개발하였다.(02-2655-9898)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3014" y="1854834"/>
            <a:ext cx="1301750" cy="850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가망고객</a:t>
            </a:r>
            <a:r>
              <a:rPr dirty="0" sz="1000" spc="-90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확보</a:t>
            </a:r>
            <a:endParaRPr sz="1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체류고객에 대한</a:t>
            </a:r>
            <a:r>
              <a:rPr dirty="0" sz="1000" spc="-6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식별</a:t>
            </a:r>
            <a:endParaRPr sz="1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문자비용의</a:t>
            </a:r>
            <a:r>
              <a:rPr dirty="0" sz="1000" spc="-7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절감</a:t>
            </a:r>
            <a:endParaRPr sz="1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광고판촉비의</a:t>
            </a:r>
            <a:r>
              <a:rPr dirty="0" sz="1000" spc="-7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절감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3014" y="2998089"/>
            <a:ext cx="1173480" cy="39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모바일 상거래</a:t>
            </a:r>
            <a:r>
              <a:rPr dirty="0" sz="1000" spc="-7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매출</a:t>
            </a:r>
            <a:endParaRPr sz="1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모바일 배달몰</a:t>
            </a:r>
            <a:r>
              <a:rPr dirty="0" sz="1000" spc="-7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매출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3014" y="3683889"/>
            <a:ext cx="1428115" cy="39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캠페인 반응률</a:t>
            </a:r>
            <a:r>
              <a:rPr dirty="0" sz="1000" spc="-7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증가</a:t>
            </a:r>
            <a:endParaRPr sz="1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마케팅 효과성과</a:t>
            </a:r>
            <a:r>
              <a:rPr dirty="0" sz="1000" spc="-60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효율성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3014" y="4598670"/>
            <a:ext cx="1301750" cy="621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리조트 예약율</a:t>
            </a:r>
            <a:r>
              <a:rPr dirty="0" sz="1000" spc="-7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증가</a:t>
            </a:r>
            <a:endParaRPr sz="1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고객당 매출액</a:t>
            </a:r>
            <a:r>
              <a:rPr dirty="0" sz="1000" spc="-7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증가</a:t>
            </a:r>
            <a:endParaRPr sz="1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리조트 방문회수</a:t>
            </a:r>
            <a:r>
              <a:rPr dirty="0" sz="1000" spc="-60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증가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3014" y="5741670"/>
            <a:ext cx="1256030" cy="163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고객만족도와</a:t>
            </a:r>
            <a:r>
              <a:rPr dirty="0" sz="1000" spc="-7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로열티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3014" y="6427723"/>
            <a:ext cx="1472565" cy="163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00AFEF"/>
                </a:solidFill>
                <a:latin typeface="Arial"/>
                <a:cs typeface="Arial"/>
              </a:rPr>
              <a:t>•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대명 브랜드 인지도</a:t>
            </a:r>
            <a:r>
              <a:rPr dirty="0" sz="1000" spc="-65">
                <a:solidFill>
                  <a:srgbClr val="00AFEF"/>
                </a:solidFill>
                <a:latin typeface="Malgun Gothic"/>
                <a:cs typeface="Malgun Gothic"/>
              </a:rPr>
              <a:t> </a:t>
            </a:r>
            <a:r>
              <a:rPr dirty="0" sz="1000" spc="-5">
                <a:solidFill>
                  <a:srgbClr val="00AFEF"/>
                </a:solidFill>
                <a:latin typeface="Malgun Gothic"/>
                <a:cs typeface="Malgun Gothic"/>
              </a:rPr>
              <a:t>제고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0368" y="773430"/>
            <a:ext cx="2753995" cy="133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404040"/>
                </a:solidFill>
                <a:latin typeface="Malgun Gothic"/>
                <a:cs typeface="Malgun Gothic"/>
              </a:rPr>
              <a:t>4차 산업혁명을 준비하는 </a:t>
            </a:r>
            <a:r>
              <a:rPr dirty="0" sz="800" spc="-5">
                <a:solidFill>
                  <a:srgbClr val="404040"/>
                </a:solidFill>
                <a:latin typeface="Malgun Gothic"/>
                <a:cs typeface="Malgun Gothic"/>
              </a:rPr>
              <a:t>News </a:t>
            </a:r>
            <a:r>
              <a:rPr dirty="0" sz="800">
                <a:solidFill>
                  <a:srgbClr val="404040"/>
                </a:solidFill>
                <a:latin typeface="Malgun Gothic"/>
                <a:cs typeface="Malgun Gothic"/>
              </a:rPr>
              <a:t>Letter  </a:t>
            </a:r>
            <a:r>
              <a:rPr dirty="0" sz="800" spc="-5">
                <a:solidFill>
                  <a:srgbClr val="404040"/>
                </a:solidFill>
                <a:latin typeface="Gulim"/>
                <a:cs typeface="Gulim"/>
              </a:rPr>
              <a:t>제42호 </a:t>
            </a:r>
            <a:r>
              <a:rPr dirty="0" sz="800" spc="-10">
                <a:solidFill>
                  <a:srgbClr val="404040"/>
                </a:solidFill>
                <a:latin typeface="Gulim"/>
                <a:cs typeface="Gulim"/>
              </a:rPr>
              <a:t>2017.03.</a:t>
            </a:r>
            <a:r>
              <a:rPr dirty="0" sz="800">
                <a:solidFill>
                  <a:srgbClr val="404040"/>
                </a:solidFill>
                <a:latin typeface="Gulim"/>
                <a:cs typeface="Gulim"/>
              </a:rPr>
              <a:t> </a:t>
            </a:r>
            <a:r>
              <a:rPr dirty="0" sz="800" spc="-10">
                <a:solidFill>
                  <a:srgbClr val="404040"/>
                </a:solidFill>
                <a:latin typeface="Gulim"/>
                <a:cs typeface="Gulim"/>
              </a:rPr>
              <a:t>01</a:t>
            </a:r>
            <a:endParaRPr sz="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040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sbyoo</dc:creator>
  <dc:title>슬라이드 1</dc:title>
  <dcterms:created xsi:type="dcterms:W3CDTF">2017-06-28T08:17:50Z</dcterms:created>
  <dcterms:modified xsi:type="dcterms:W3CDTF">2017-06-28T08:17:50Z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2017-03-31T00:00:00Z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2017-06-28T00:00:00Z</vt:filetime>
  </property>
</Properties>
</file>